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5" r:id="rId2"/>
    <p:sldId id="256" r:id="rId3"/>
    <p:sldId id="264" r:id="rId4"/>
    <p:sldId id="257" r:id="rId5"/>
    <p:sldId id="258" r:id="rId6"/>
    <p:sldId id="260" r:id="rId7"/>
    <p:sldId id="269" r:id="rId8"/>
    <p:sldId id="270"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DD18"/>
    <a:srgbClr val="0E213F"/>
    <a:srgbClr val="A9103C"/>
    <a:srgbClr val="FAD000"/>
    <a:srgbClr val="FFC526"/>
    <a:srgbClr val="1927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7" autoAdjust="0"/>
    <p:restoredTop sz="94618" autoAdjust="0"/>
  </p:normalViewPr>
  <p:slideViewPr>
    <p:cSldViewPr snapToGrid="0">
      <p:cViewPr varScale="1">
        <p:scale>
          <a:sx n="70" d="100"/>
          <a:sy n="70" d="100"/>
        </p:scale>
        <p:origin x="261" y="21"/>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6" d="100"/>
          <a:sy n="56" d="100"/>
        </p:scale>
        <p:origin x="2336"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908ADB-C7F8-40AA-A153-89EB2930B41D}" type="datetimeFigureOut">
              <a:rPr lang="en-GB" smtClean="0"/>
              <a:t>27/03/2020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EE4088-AF13-48EE-80D8-38A6260AEC4D}" type="slidenum">
              <a:rPr lang="en-GB" smtClean="0"/>
              <a:t>‹#›</a:t>
            </a:fld>
            <a:endParaRPr lang="en-GB"/>
          </a:p>
        </p:txBody>
      </p:sp>
    </p:spTree>
    <p:extLst>
      <p:ext uri="{BB962C8B-B14F-4D97-AF65-F5344CB8AC3E}">
        <p14:creationId xmlns:p14="http://schemas.microsoft.com/office/powerpoint/2010/main" val="3895639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BC4FC88-B802-4C25-AA05-554865B37B20}" type="datetimeFigureOut">
              <a:rPr lang="en-GB" smtClean="0"/>
              <a:t>27/03/2020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1BBBEB-081A-40A1-BDA0-2F821109F0E8}" type="slidenum">
              <a:rPr lang="en-GB" smtClean="0"/>
              <a:t>‹#›</a:t>
            </a:fld>
            <a:endParaRPr lang="en-GB"/>
          </a:p>
        </p:txBody>
      </p:sp>
    </p:spTree>
    <p:extLst>
      <p:ext uri="{BB962C8B-B14F-4D97-AF65-F5344CB8AC3E}">
        <p14:creationId xmlns:p14="http://schemas.microsoft.com/office/powerpoint/2010/main" val="2671400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BC4FC88-B802-4C25-AA05-554865B37B20}" type="datetimeFigureOut">
              <a:rPr lang="en-GB" smtClean="0"/>
              <a:t>27/03/2020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1BBBEB-081A-40A1-BDA0-2F821109F0E8}" type="slidenum">
              <a:rPr lang="en-GB" smtClean="0"/>
              <a:t>‹#›</a:t>
            </a:fld>
            <a:endParaRPr lang="en-GB"/>
          </a:p>
        </p:txBody>
      </p:sp>
    </p:spTree>
    <p:extLst>
      <p:ext uri="{BB962C8B-B14F-4D97-AF65-F5344CB8AC3E}">
        <p14:creationId xmlns:p14="http://schemas.microsoft.com/office/powerpoint/2010/main" val="3897045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BC4FC88-B802-4C25-AA05-554865B37B20}" type="datetimeFigureOut">
              <a:rPr lang="en-GB" smtClean="0"/>
              <a:t>27/03/2020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1BBBEB-081A-40A1-BDA0-2F821109F0E8}" type="slidenum">
              <a:rPr lang="en-GB" smtClean="0"/>
              <a:t>‹#›</a:t>
            </a:fld>
            <a:endParaRPr lang="en-GB"/>
          </a:p>
        </p:txBody>
      </p:sp>
    </p:spTree>
    <p:extLst>
      <p:ext uri="{BB962C8B-B14F-4D97-AF65-F5344CB8AC3E}">
        <p14:creationId xmlns:p14="http://schemas.microsoft.com/office/powerpoint/2010/main" val="933757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BC4FC88-B802-4C25-AA05-554865B37B20}" type="datetimeFigureOut">
              <a:rPr lang="en-GB" smtClean="0"/>
              <a:t>27/03/2020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1BBBEB-081A-40A1-BDA0-2F821109F0E8}" type="slidenum">
              <a:rPr lang="en-GB" smtClean="0"/>
              <a:t>‹#›</a:t>
            </a:fld>
            <a:endParaRPr lang="en-GB"/>
          </a:p>
        </p:txBody>
      </p:sp>
    </p:spTree>
    <p:extLst>
      <p:ext uri="{BB962C8B-B14F-4D97-AF65-F5344CB8AC3E}">
        <p14:creationId xmlns:p14="http://schemas.microsoft.com/office/powerpoint/2010/main" val="1481022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C4FC88-B802-4C25-AA05-554865B37B20}" type="datetimeFigureOut">
              <a:rPr lang="en-GB" smtClean="0"/>
              <a:t>27/03/2020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1BBBEB-081A-40A1-BDA0-2F821109F0E8}" type="slidenum">
              <a:rPr lang="en-GB" smtClean="0"/>
              <a:t>‹#›</a:t>
            </a:fld>
            <a:endParaRPr lang="en-GB"/>
          </a:p>
        </p:txBody>
      </p:sp>
    </p:spTree>
    <p:extLst>
      <p:ext uri="{BB962C8B-B14F-4D97-AF65-F5344CB8AC3E}">
        <p14:creationId xmlns:p14="http://schemas.microsoft.com/office/powerpoint/2010/main" val="2030612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BC4FC88-B802-4C25-AA05-554865B37B20}" type="datetimeFigureOut">
              <a:rPr lang="en-GB" smtClean="0"/>
              <a:t>27/03/2020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A1BBBEB-081A-40A1-BDA0-2F821109F0E8}" type="slidenum">
              <a:rPr lang="en-GB" smtClean="0"/>
              <a:t>‹#›</a:t>
            </a:fld>
            <a:endParaRPr lang="en-GB"/>
          </a:p>
        </p:txBody>
      </p:sp>
    </p:spTree>
    <p:extLst>
      <p:ext uri="{BB962C8B-B14F-4D97-AF65-F5344CB8AC3E}">
        <p14:creationId xmlns:p14="http://schemas.microsoft.com/office/powerpoint/2010/main" val="3273434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BC4FC88-B802-4C25-AA05-554865B37B20}" type="datetimeFigureOut">
              <a:rPr lang="en-GB" smtClean="0"/>
              <a:t>27/03/2020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A1BBBEB-081A-40A1-BDA0-2F821109F0E8}" type="slidenum">
              <a:rPr lang="en-GB" smtClean="0"/>
              <a:t>‹#›</a:t>
            </a:fld>
            <a:endParaRPr lang="en-GB"/>
          </a:p>
        </p:txBody>
      </p:sp>
    </p:spTree>
    <p:extLst>
      <p:ext uri="{BB962C8B-B14F-4D97-AF65-F5344CB8AC3E}">
        <p14:creationId xmlns:p14="http://schemas.microsoft.com/office/powerpoint/2010/main" val="3241487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BC4FC88-B802-4C25-AA05-554865B37B20}" type="datetimeFigureOut">
              <a:rPr lang="en-GB" smtClean="0"/>
              <a:t>27/03/2020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A1BBBEB-081A-40A1-BDA0-2F821109F0E8}" type="slidenum">
              <a:rPr lang="en-GB" smtClean="0"/>
              <a:t>‹#›</a:t>
            </a:fld>
            <a:endParaRPr lang="en-GB"/>
          </a:p>
        </p:txBody>
      </p:sp>
    </p:spTree>
    <p:extLst>
      <p:ext uri="{BB962C8B-B14F-4D97-AF65-F5344CB8AC3E}">
        <p14:creationId xmlns:p14="http://schemas.microsoft.com/office/powerpoint/2010/main" val="1868826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C4FC88-B802-4C25-AA05-554865B37B20}" type="datetimeFigureOut">
              <a:rPr lang="en-GB" smtClean="0"/>
              <a:t>27/03/2020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A1BBBEB-081A-40A1-BDA0-2F821109F0E8}" type="slidenum">
              <a:rPr lang="en-GB" smtClean="0"/>
              <a:t>‹#›</a:t>
            </a:fld>
            <a:endParaRPr lang="en-GB"/>
          </a:p>
        </p:txBody>
      </p:sp>
    </p:spTree>
    <p:extLst>
      <p:ext uri="{BB962C8B-B14F-4D97-AF65-F5344CB8AC3E}">
        <p14:creationId xmlns:p14="http://schemas.microsoft.com/office/powerpoint/2010/main" val="1443841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C4FC88-B802-4C25-AA05-554865B37B20}" type="datetimeFigureOut">
              <a:rPr lang="en-GB" smtClean="0"/>
              <a:t>27/03/2020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A1BBBEB-081A-40A1-BDA0-2F821109F0E8}" type="slidenum">
              <a:rPr lang="en-GB" smtClean="0"/>
              <a:t>‹#›</a:t>
            </a:fld>
            <a:endParaRPr lang="en-GB"/>
          </a:p>
        </p:txBody>
      </p:sp>
    </p:spTree>
    <p:extLst>
      <p:ext uri="{BB962C8B-B14F-4D97-AF65-F5344CB8AC3E}">
        <p14:creationId xmlns:p14="http://schemas.microsoft.com/office/powerpoint/2010/main" val="2395721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C4FC88-B802-4C25-AA05-554865B37B20}" type="datetimeFigureOut">
              <a:rPr lang="en-GB" smtClean="0"/>
              <a:t>27/03/2020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A1BBBEB-081A-40A1-BDA0-2F821109F0E8}" type="slidenum">
              <a:rPr lang="en-GB" smtClean="0"/>
              <a:t>‹#›</a:t>
            </a:fld>
            <a:endParaRPr lang="en-GB"/>
          </a:p>
        </p:txBody>
      </p:sp>
    </p:spTree>
    <p:extLst>
      <p:ext uri="{BB962C8B-B14F-4D97-AF65-F5344CB8AC3E}">
        <p14:creationId xmlns:p14="http://schemas.microsoft.com/office/powerpoint/2010/main" val="719111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C4FC88-B802-4C25-AA05-554865B37B20}" type="datetimeFigureOut">
              <a:rPr lang="en-GB" smtClean="0"/>
              <a:t>27/03/2020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BBBEB-081A-40A1-BDA0-2F821109F0E8}" type="slidenum">
              <a:rPr lang="en-GB" smtClean="0"/>
              <a:t>‹#›</a:t>
            </a:fld>
            <a:endParaRPr lang="en-GB"/>
          </a:p>
        </p:txBody>
      </p:sp>
    </p:spTree>
    <p:extLst>
      <p:ext uri="{BB962C8B-B14F-4D97-AF65-F5344CB8AC3E}">
        <p14:creationId xmlns:p14="http://schemas.microsoft.com/office/powerpoint/2010/main" val="6251061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https://young.scot/campaigns/national/coronavirus" TargetMode="External"/><Relationship Id="rId2" Type="http://schemas.openxmlformats.org/officeDocument/2006/relationships/hyperlink" Target="https://www.mind.org.uk/information-support/coronavirus-and-your-wellbeing/" TargetMode="External"/><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www.bacp.co.uk/news/news-from-bacp/2020/28-february-coronavirus-anxiety-how-to-cope-if-you-re-feeling-anxious-about-the-outbreak/" TargetMode="External"/><Relationship Id="rId3" Type="http://schemas.openxmlformats.org/officeDocument/2006/relationships/hyperlink" Target="http://www.parentclub.scot/topics/health/coronavirus" TargetMode="External"/><Relationship Id="rId7" Type="http://schemas.openxmlformats.org/officeDocument/2006/relationships/hyperlink" Target="http://www.royalfoundation.com/programme/heads-up/" TargetMode="External"/><Relationship Id="rId2" Type="http://schemas.openxmlformats.org/officeDocument/2006/relationships/hyperlink" Target="https://young.scot/campaigns/national/coronavirus" TargetMode="External"/><Relationship Id="rId1" Type="http://schemas.openxmlformats.org/officeDocument/2006/relationships/slideLayout" Target="../slideLayouts/slideLayout2.xml"/><Relationship Id="rId6" Type="http://schemas.openxmlformats.org/officeDocument/2006/relationships/hyperlink" Target="http://www.samh.org.uk/about-mental-health/self-help-and-wellbeing/coronavirus-and-your-mental-wellbeing" TargetMode="External"/><Relationship Id="rId5" Type="http://schemas.openxmlformats.org/officeDocument/2006/relationships/hyperlink" Target="http://www.mind.org.uk/information-support/coronavirus-and-your-wellbeing/" TargetMode="External"/><Relationship Id="rId4" Type="http://schemas.openxmlformats.org/officeDocument/2006/relationships/hyperlink" Target="http://www.bps.org.uk/news-and-policy/advice-talking-children-about-illness" TargetMode="External"/><Relationship Id="rId9"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hyperlink" Target="https://www.scottishfa.co.uk/media/2932/child-wellbeing-and-protection-in-scottish-football.pdf" TargetMode="External"/><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hyperlink" Target="https://www.lgbthealth.org.uk/" TargetMode="External"/><Relationship Id="rId5" Type="http://schemas.openxmlformats.org/officeDocument/2006/relationships/hyperlink" Target="https://sdafmh.org.uk/" TargetMode="External"/><Relationship Id="rId4" Type="http://schemas.openxmlformats.org/officeDocument/2006/relationships/hyperlink" Target="mailto:Childrenswellbeing@scottishfa.co.uk"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gov.scot/coronavirus-covid-19/" TargetMode="External"/><Relationship Id="rId2" Type="http://schemas.openxmlformats.org/officeDocument/2006/relationships/image" Target="../media/image13.jp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14881"/>
            <a:ext cx="10515600" cy="1828801"/>
          </a:xfrm>
        </p:spPr>
        <p:txBody>
          <a:bodyPr>
            <a:normAutofit fontScale="92500" lnSpcReduction="10000"/>
          </a:bodyPr>
          <a:lstStyle/>
          <a:p>
            <a:pPr marL="0" indent="0" algn="ctr">
              <a:buNone/>
            </a:pPr>
            <a:r>
              <a:rPr lang="en-GB" dirty="0" smtClean="0"/>
              <a:t>Supporting our Club Members and Community to keep healthy and happy.</a:t>
            </a:r>
          </a:p>
          <a:p>
            <a:pPr marL="0" indent="0" algn="ctr">
              <a:buNone/>
            </a:pPr>
            <a:endParaRPr lang="en-GB" dirty="0"/>
          </a:p>
          <a:p>
            <a:pPr marL="0" indent="0" algn="ctr">
              <a:buNone/>
            </a:pPr>
            <a:r>
              <a:rPr lang="en-GB" dirty="0" smtClean="0"/>
              <a:t>“Club Motto / Hashtag”</a:t>
            </a:r>
          </a:p>
          <a:p>
            <a:pPr marL="0" indent="0" algn="ctr">
              <a:buNone/>
            </a:pPr>
            <a:r>
              <a:rPr lang="en-GB" dirty="0" smtClean="0"/>
              <a:t>#</a:t>
            </a:r>
            <a:r>
              <a:rPr lang="en-GB" dirty="0" err="1" smtClean="0"/>
              <a:t>StayHomeSaveLives</a:t>
            </a:r>
            <a:endParaRPr lang="en-GB" dirty="0"/>
          </a:p>
        </p:txBody>
      </p:sp>
      <p:sp>
        <p:nvSpPr>
          <p:cNvPr id="4" name="TextBox 3"/>
          <p:cNvSpPr txBox="1"/>
          <p:nvPr/>
        </p:nvSpPr>
        <p:spPr>
          <a:xfrm>
            <a:off x="4364673" y="477090"/>
            <a:ext cx="3462653" cy="3245941"/>
          </a:xfrm>
          <a:prstGeom prst="ellipse">
            <a:avLst/>
          </a:prstGeom>
          <a:solidFill>
            <a:srgbClr val="0070C0"/>
          </a:solidFill>
        </p:spPr>
        <p:txBody>
          <a:bodyPr wrap="square" rtlCol="0">
            <a:spAutoFit/>
          </a:bodyPr>
          <a:lstStyle/>
          <a:p>
            <a:pPr algn="ctr"/>
            <a:r>
              <a:rPr lang="en-GB" sz="4800" dirty="0" smtClean="0">
                <a:solidFill>
                  <a:schemeClr val="bg1"/>
                </a:solidFill>
              </a:rPr>
              <a:t>Add Your Club Logo</a:t>
            </a:r>
            <a:endParaRPr lang="en-GB" sz="4800" dirty="0">
              <a:solidFill>
                <a:schemeClr val="bg1"/>
              </a:solidFill>
            </a:endParaRPr>
          </a:p>
        </p:txBody>
      </p:sp>
      <p:sp>
        <p:nvSpPr>
          <p:cNvPr id="5" name="TextBox 4"/>
          <p:cNvSpPr txBox="1"/>
          <p:nvPr/>
        </p:nvSpPr>
        <p:spPr>
          <a:xfrm>
            <a:off x="782523" y="6061686"/>
            <a:ext cx="2779534" cy="369332"/>
          </a:xfrm>
          <a:prstGeom prst="rect">
            <a:avLst/>
          </a:prstGeom>
          <a:noFill/>
        </p:spPr>
        <p:txBody>
          <a:bodyPr wrap="square" rtlCol="0">
            <a:spAutoFit/>
          </a:bodyPr>
          <a:lstStyle/>
          <a:p>
            <a:r>
              <a:rPr lang="en-GB" dirty="0" smtClean="0"/>
              <a:t>TWITTER INSERT</a:t>
            </a:r>
            <a:endParaRPr lang="en-GB" dirty="0"/>
          </a:p>
        </p:txBody>
      </p:sp>
      <p:sp>
        <p:nvSpPr>
          <p:cNvPr id="6" name="TextBox 5"/>
          <p:cNvSpPr txBox="1"/>
          <p:nvPr/>
        </p:nvSpPr>
        <p:spPr>
          <a:xfrm>
            <a:off x="3163837" y="6049574"/>
            <a:ext cx="2057598" cy="369332"/>
          </a:xfrm>
          <a:prstGeom prst="rect">
            <a:avLst/>
          </a:prstGeom>
          <a:noFill/>
        </p:spPr>
        <p:txBody>
          <a:bodyPr wrap="square" rtlCol="0">
            <a:spAutoFit/>
          </a:bodyPr>
          <a:lstStyle/>
          <a:p>
            <a:r>
              <a:rPr lang="en-GB" dirty="0" smtClean="0"/>
              <a:t>FACEBOOK INSERT</a:t>
            </a:r>
            <a:endParaRPr lang="en-GB" dirty="0"/>
          </a:p>
        </p:txBody>
      </p:sp>
      <p:sp>
        <p:nvSpPr>
          <p:cNvPr id="7" name="TextBox 6"/>
          <p:cNvSpPr txBox="1"/>
          <p:nvPr/>
        </p:nvSpPr>
        <p:spPr>
          <a:xfrm>
            <a:off x="5148294" y="6049574"/>
            <a:ext cx="2779534" cy="369332"/>
          </a:xfrm>
          <a:prstGeom prst="rect">
            <a:avLst/>
          </a:prstGeom>
          <a:noFill/>
        </p:spPr>
        <p:txBody>
          <a:bodyPr wrap="square" rtlCol="0">
            <a:spAutoFit/>
          </a:bodyPr>
          <a:lstStyle/>
          <a:p>
            <a:r>
              <a:rPr lang="en-GB" dirty="0" smtClean="0"/>
              <a:t>WEBSITE INSERT</a:t>
            </a:r>
            <a:endParaRPr lang="en-GB" dirty="0"/>
          </a:p>
        </p:txBody>
      </p:sp>
      <p:sp>
        <p:nvSpPr>
          <p:cNvPr id="8" name="TextBox 7"/>
          <p:cNvSpPr txBox="1"/>
          <p:nvPr/>
        </p:nvSpPr>
        <p:spPr>
          <a:xfrm>
            <a:off x="7438398" y="6061686"/>
            <a:ext cx="2779534" cy="369332"/>
          </a:xfrm>
          <a:prstGeom prst="rect">
            <a:avLst/>
          </a:prstGeom>
          <a:noFill/>
        </p:spPr>
        <p:txBody>
          <a:bodyPr wrap="square" rtlCol="0">
            <a:spAutoFit/>
          </a:bodyPr>
          <a:lstStyle/>
          <a:p>
            <a:r>
              <a:rPr lang="en-GB" dirty="0" smtClean="0"/>
              <a:t>INSTAGRAM INSERT</a:t>
            </a:r>
            <a:endParaRPr lang="en-GB" dirty="0"/>
          </a:p>
        </p:txBody>
      </p:sp>
      <p:sp>
        <p:nvSpPr>
          <p:cNvPr id="9" name="TextBox 8"/>
          <p:cNvSpPr txBox="1"/>
          <p:nvPr/>
        </p:nvSpPr>
        <p:spPr>
          <a:xfrm>
            <a:off x="10100308" y="6063877"/>
            <a:ext cx="1962505" cy="369332"/>
          </a:xfrm>
          <a:prstGeom prst="rect">
            <a:avLst/>
          </a:prstGeom>
          <a:noFill/>
        </p:spPr>
        <p:txBody>
          <a:bodyPr wrap="square" rtlCol="0">
            <a:spAutoFit/>
          </a:bodyPr>
          <a:lstStyle/>
          <a:p>
            <a:r>
              <a:rPr lang="en-GB" dirty="0" smtClean="0"/>
              <a:t>SNAPCHAT INSERT</a:t>
            </a:r>
            <a:endParaRPr lang="en-GB"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98303" y="6014543"/>
            <a:ext cx="475950" cy="468000"/>
          </a:xfrm>
          <a:prstGeom prst="rect">
            <a:avLst/>
          </a:prstGeom>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80814" y="5997465"/>
            <a:ext cx="606348" cy="485078"/>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42724" y="6014543"/>
            <a:ext cx="468000" cy="468000"/>
          </a:xfrm>
          <a:prstGeom prst="rect">
            <a:avLst/>
          </a:prstGeom>
        </p:spPr>
      </p:pic>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6550" y="6012352"/>
            <a:ext cx="574363" cy="468000"/>
          </a:xfrm>
          <a:prstGeom prst="rect">
            <a:avLst/>
          </a:prstGeom>
        </p:spPr>
      </p:pic>
    </p:spTree>
    <p:extLst>
      <p:ext uri="{BB962C8B-B14F-4D97-AF65-F5344CB8AC3E}">
        <p14:creationId xmlns:p14="http://schemas.microsoft.com/office/powerpoint/2010/main" val="32965756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8236" y="545252"/>
            <a:ext cx="8644568" cy="2387600"/>
          </a:xfrm>
        </p:spPr>
        <p:txBody>
          <a:bodyPr/>
          <a:lstStyle/>
          <a:p>
            <a:r>
              <a:rPr lang="en-GB" dirty="0"/>
              <a:t>Take care of </a:t>
            </a:r>
            <a:r>
              <a:rPr lang="en-GB" dirty="0" smtClean="0"/>
              <a:t>your </a:t>
            </a:r>
            <a:r>
              <a:rPr lang="en-GB" dirty="0"/>
              <a:t>health and wellbeing</a:t>
            </a:r>
          </a:p>
        </p:txBody>
      </p:sp>
      <p:sp>
        <p:nvSpPr>
          <p:cNvPr id="3" name="Subtitle 2"/>
          <p:cNvSpPr>
            <a:spLocks noGrp="1"/>
          </p:cNvSpPr>
          <p:nvPr>
            <p:ph type="subTitle" idx="1"/>
          </p:nvPr>
        </p:nvSpPr>
        <p:spPr>
          <a:xfrm>
            <a:off x="1524000" y="3040389"/>
            <a:ext cx="9144000" cy="1922709"/>
          </a:xfrm>
        </p:spPr>
        <p:txBody>
          <a:bodyPr>
            <a:normAutofit fontScale="85000" lnSpcReduction="10000"/>
          </a:bodyPr>
          <a:lstStyle/>
          <a:p>
            <a:r>
              <a:rPr lang="en-GB" dirty="0" smtClean="0"/>
              <a:t>Tips and information at: </a:t>
            </a:r>
          </a:p>
          <a:p>
            <a:r>
              <a:rPr lang="en-GB" dirty="0" smtClean="0">
                <a:hlinkClick r:id="rId2"/>
              </a:rPr>
              <a:t>https://www.mind.org.uk/information-support/coronavirus-and-your-wellbeing/</a:t>
            </a:r>
            <a:endParaRPr lang="en-GB" dirty="0" smtClean="0"/>
          </a:p>
          <a:p>
            <a:endParaRPr lang="en-GB" dirty="0"/>
          </a:p>
          <a:p>
            <a:r>
              <a:rPr lang="en-GB" dirty="0" smtClean="0"/>
              <a:t>Information for Young People:</a:t>
            </a:r>
          </a:p>
          <a:p>
            <a:r>
              <a:rPr lang="en-GB" b="1" u="sng" dirty="0">
                <a:hlinkClick r:id="rId3"/>
              </a:rPr>
              <a:t>https://young.scot/campaigns/national/coronavirus</a:t>
            </a:r>
            <a:endParaRPr lang="en-GB" dirty="0"/>
          </a:p>
          <a:p>
            <a:endParaRPr lang="en-GB" dirty="0" smtClean="0"/>
          </a:p>
          <a:p>
            <a:endParaRPr lang="en-GB" dirty="0" smtClean="0"/>
          </a:p>
          <a:p>
            <a:endParaRPr lang="en-GB" dirty="0"/>
          </a:p>
        </p:txBody>
      </p:sp>
      <p:sp>
        <p:nvSpPr>
          <p:cNvPr id="6" name="TextBox 5"/>
          <p:cNvSpPr txBox="1"/>
          <p:nvPr/>
        </p:nvSpPr>
        <p:spPr>
          <a:xfrm>
            <a:off x="10168568" y="440675"/>
            <a:ext cx="1503803" cy="1298377"/>
          </a:xfrm>
          <a:prstGeom prst="ellipse">
            <a:avLst/>
          </a:prstGeom>
          <a:solidFill>
            <a:srgbClr val="0070C0"/>
          </a:solidFill>
        </p:spPr>
        <p:txBody>
          <a:bodyPr wrap="square" rtlCol="0">
            <a:spAutoFit/>
          </a:bodyPr>
          <a:lstStyle/>
          <a:p>
            <a:pPr algn="ctr"/>
            <a:r>
              <a:rPr lang="en-GB" dirty="0" smtClean="0">
                <a:solidFill>
                  <a:schemeClr val="bg1"/>
                </a:solidFill>
              </a:rPr>
              <a:t>Add Your Club Logo</a:t>
            </a:r>
            <a:endParaRPr lang="en-GB" dirty="0">
              <a:solidFill>
                <a:schemeClr val="bg1"/>
              </a:solidFill>
            </a:endParaRP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14389" y="4927307"/>
            <a:ext cx="2869895" cy="1472481"/>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91651" y="4877731"/>
            <a:ext cx="2806156" cy="1839257"/>
          </a:xfrm>
          <a:prstGeom prst="rect">
            <a:avLst/>
          </a:prstGeom>
        </p:spPr>
      </p:pic>
    </p:spTree>
    <p:extLst>
      <p:ext uri="{BB962C8B-B14F-4D97-AF65-F5344CB8AC3E}">
        <p14:creationId xmlns:p14="http://schemas.microsoft.com/office/powerpoint/2010/main" val="18349111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940" y="352933"/>
            <a:ext cx="10515600" cy="1325563"/>
          </a:xfrm>
        </p:spPr>
        <p:txBody>
          <a:bodyPr/>
          <a:lstStyle/>
          <a:p>
            <a:r>
              <a:rPr lang="en-GB" b="1" dirty="0" smtClean="0">
                <a:solidFill>
                  <a:srgbClr val="19273F"/>
                </a:solidFill>
              </a:rPr>
              <a:t>Some key ideas to look after your</a:t>
            </a:r>
            <a:br>
              <a:rPr lang="en-GB" b="1" dirty="0" smtClean="0">
                <a:solidFill>
                  <a:srgbClr val="19273F"/>
                </a:solidFill>
              </a:rPr>
            </a:br>
            <a:r>
              <a:rPr lang="en-GB" b="1" dirty="0" smtClean="0">
                <a:solidFill>
                  <a:srgbClr val="19273F"/>
                </a:solidFill>
              </a:rPr>
              <a:t>health and wellbeing</a:t>
            </a:r>
            <a:endParaRPr lang="en-GB" b="1" dirty="0">
              <a:solidFill>
                <a:srgbClr val="19273F"/>
              </a:solidFill>
            </a:endParaRPr>
          </a:p>
        </p:txBody>
      </p:sp>
      <p:sp>
        <p:nvSpPr>
          <p:cNvPr id="3" name="Content Placeholder 2"/>
          <p:cNvSpPr>
            <a:spLocks noGrp="1"/>
          </p:cNvSpPr>
          <p:nvPr>
            <p:ph idx="1"/>
          </p:nvPr>
        </p:nvSpPr>
        <p:spPr>
          <a:xfrm>
            <a:off x="849217" y="2172656"/>
            <a:ext cx="10515600" cy="4351338"/>
          </a:xfrm>
        </p:spPr>
        <p:txBody>
          <a:bodyPr>
            <a:normAutofit/>
          </a:bodyPr>
          <a:lstStyle/>
          <a:p>
            <a:r>
              <a:rPr lang="en-GB" dirty="0" smtClean="0">
                <a:solidFill>
                  <a:srgbClr val="0E213F"/>
                </a:solidFill>
              </a:rPr>
              <a:t>Connect </a:t>
            </a:r>
            <a:r>
              <a:rPr lang="en-GB" dirty="0">
                <a:solidFill>
                  <a:srgbClr val="0E213F"/>
                </a:solidFill>
              </a:rPr>
              <a:t>w</a:t>
            </a:r>
            <a:r>
              <a:rPr lang="en-GB" dirty="0" smtClean="0">
                <a:solidFill>
                  <a:srgbClr val="0E213F"/>
                </a:solidFill>
              </a:rPr>
              <a:t>ith people</a:t>
            </a:r>
          </a:p>
          <a:p>
            <a:r>
              <a:rPr lang="en-GB" dirty="0" smtClean="0">
                <a:solidFill>
                  <a:srgbClr val="0E213F"/>
                </a:solidFill>
              </a:rPr>
              <a:t>Decide on your routine</a:t>
            </a:r>
            <a:endParaRPr lang="en-GB" dirty="0">
              <a:solidFill>
                <a:srgbClr val="0E213F"/>
              </a:solidFill>
            </a:endParaRPr>
          </a:p>
          <a:p>
            <a:r>
              <a:rPr lang="en-GB" dirty="0" smtClean="0">
                <a:solidFill>
                  <a:srgbClr val="0E213F"/>
                </a:solidFill>
              </a:rPr>
              <a:t>Try to keep active</a:t>
            </a:r>
          </a:p>
          <a:p>
            <a:r>
              <a:rPr lang="en-GB" dirty="0" smtClean="0">
                <a:solidFill>
                  <a:srgbClr val="0E213F"/>
                </a:solidFill>
              </a:rPr>
              <a:t>Get as much sunlight, fresh air and nature as you can</a:t>
            </a:r>
          </a:p>
          <a:p>
            <a:r>
              <a:rPr lang="en-GB" dirty="0" smtClean="0">
                <a:solidFill>
                  <a:srgbClr val="0E213F"/>
                </a:solidFill>
              </a:rPr>
              <a:t>Find ways to spend your time</a:t>
            </a:r>
          </a:p>
          <a:p>
            <a:r>
              <a:rPr lang="en-GB" dirty="0" smtClean="0">
                <a:solidFill>
                  <a:srgbClr val="0E213F"/>
                </a:solidFill>
              </a:rPr>
              <a:t>Find ways to relax and be creative</a:t>
            </a:r>
          </a:p>
          <a:p>
            <a:r>
              <a:rPr lang="en-GB" dirty="0" smtClean="0">
                <a:solidFill>
                  <a:srgbClr val="0E213F"/>
                </a:solidFill>
              </a:rPr>
              <a:t>Keep your mind stimulated</a:t>
            </a:r>
          </a:p>
          <a:p>
            <a:r>
              <a:rPr lang="en-GB" dirty="0">
                <a:solidFill>
                  <a:srgbClr val="0E213F"/>
                </a:solidFill>
              </a:rPr>
              <a:t>Try to keep a healthy diet and stay hydrated</a:t>
            </a:r>
          </a:p>
          <a:p>
            <a:endParaRPr lang="en-GB" dirty="0" smtClean="0"/>
          </a:p>
          <a:p>
            <a:endParaRPr lang="en-GB" dirty="0"/>
          </a:p>
          <a:p>
            <a:pPr marL="0" indent="0">
              <a:buNone/>
            </a:pPr>
            <a:endParaRPr lang="en-GB" dirty="0" smtClean="0"/>
          </a:p>
          <a:p>
            <a:endParaRPr lang="en-GB" dirty="0"/>
          </a:p>
        </p:txBody>
      </p:sp>
      <p:sp>
        <p:nvSpPr>
          <p:cNvPr id="5" name="TextBox 4"/>
          <p:cNvSpPr txBox="1"/>
          <p:nvPr/>
        </p:nvSpPr>
        <p:spPr>
          <a:xfrm>
            <a:off x="10168568" y="440675"/>
            <a:ext cx="1503803" cy="1298377"/>
          </a:xfrm>
          <a:prstGeom prst="ellipse">
            <a:avLst/>
          </a:prstGeom>
          <a:solidFill>
            <a:srgbClr val="0070C0"/>
          </a:solidFill>
        </p:spPr>
        <p:txBody>
          <a:bodyPr wrap="square" rtlCol="0">
            <a:spAutoFit/>
          </a:bodyPr>
          <a:lstStyle/>
          <a:p>
            <a:pPr algn="ctr"/>
            <a:r>
              <a:rPr lang="en-GB" dirty="0" smtClean="0">
                <a:solidFill>
                  <a:schemeClr val="bg1"/>
                </a:solidFill>
              </a:rPr>
              <a:t>Add Your Club Logo</a:t>
            </a:r>
            <a:endParaRPr lang="en-GB" dirty="0">
              <a:solidFill>
                <a:schemeClr val="bg1"/>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29333" y="4541722"/>
            <a:ext cx="1982272" cy="1982272"/>
          </a:xfrm>
          <a:prstGeom prst="rect">
            <a:avLst/>
          </a:prstGeom>
        </p:spPr>
      </p:pic>
    </p:spTree>
    <p:extLst>
      <p:ext uri="{BB962C8B-B14F-4D97-AF65-F5344CB8AC3E}">
        <p14:creationId xmlns:p14="http://schemas.microsoft.com/office/powerpoint/2010/main" val="26406521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0867" y="-302502"/>
            <a:ext cx="2487914" cy="2487914"/>
          </a:xfrm>
          <a:prstGeom prst="rect">
            <a:avLst/>
          </a:prstGeom>
        </p:spPr>
      </p:pic>
      <p:sp>
        <p:nvSpPr>
          <p:cNvPr id="2" name="Title 1"/>
          <p:cNvSpPr>
            <a:spLocks noGrp="1"/>
          </p:cNvSpPr>
          <p:nvPr>
            <p:ph type="title"/>
          </p:nvPr>
        </p:nvSpPr>
        <p:spPr>
          <a:xfrm>
            <a:off x="326860" y="106635"/>
            <a:ext cx="5643990" cy="951391"/>
          </a:xfrm>
        </p:spPr>
        <p:txBody>
          <a:bodyPr>
            <a:normAutofit/>
          </a:bodyPr>
          <a:lstStyle/>
          <a:p>
            <a:r>
              <a:rPr lang="en-GB" b="1" dirty="0" smtClean="0">
                <a:solidFill>
                  <a:srgbClr val="19273F"/>
                </a:solidFill>
              </a:rPr>
              <a:t>Connect With People</a:t>
            </a:r>
            <a:endParaRPr lang="en-GB" b="1" dirty="0">
              <a:solidFill>
                <a:srgbClr val="19273F"/>
              </a:solidFill>
            </a:endParaRPr>
          </a:p>
        </p:txBody>
      </p:sp>
      <p:sp>
        <p:nvSpPr>
          <p:cNvPr id="3" name="Content Placeholder 2"/>
          <p:cNvSpPr>
            <a:spLocks noGrp="1"/>
          </p:cNvSpPr>
          <p:nvPr>
            <p:ph idx="1"/>
          </p:nvPr>
        </p:nvSpPr>
        <p:spPr>
          <a:xfrm>
            <a:off x="332916" y="1110262"/>
            <a:ext cx="10515600" cy="2171526"/>
          </a:xfrm>
        </p:spPr>
        <p:txBody>
          <a:bodyPr>
            <a:noAutofit/>
          </a:bodyPr>
          <a:lstStyle/>
          <a:p>
            <a:pPr marL="0" indent="0">
              <a:buNone/>
            </a:pPr>
            <a:r>
              <a:rPr lang="en-GB" sz="1800" b="1" dirty="0" smtClean="0">
                <a:solidFill>
                  <a:srgbClr val="0E213F"/>
                </a:solidFill>
              </a:rPr>
              <a:t>Advice for individuals:</a:t>
            </a:r>
          </a:p>
          <a:p>
            <a:r>
              <a:rPr lang="en-GB" sz="1600" dirty="0" smtClean="0">
                <a:solidFill>
                  <a:srgbClr val="0E213F"/>
                </a:solidFill>
              </a:rPr>
              <a:t>Keep </a:t>
            </a:r>
            <a:r>
              <a:rPr lang="en-GB" sz="1600" dirty="0">
                <a:solidFill>
                  <a:srgbClr val="0E213F"/>
                </a:solidFill>
              </a:rPr>
              <a:t>in touch </a:t>
            </a:r>
            <a:r>
              <a:rPr lang="en-GB" sz="1600" dirty="0" smtClean="0">
                <a:solidFill>
                  <a:srgbClr val="0E213F"/>
                </a:solidFill>
              </a:rPr>
              <a:t>digitally.*</a:t>
            </a:r>
            <a:endParaRPr lang="en-GB" sz="1600" dirty="0">
              <a:solidFill>
                <a:srgbClr val="0E213F"/>
              </a:solidFill>
            </a:endParaRPr>
          </a:p>
          <a:p>
            <a:r>
              <a:rPr lang="en-GB" sz="1600" dirty="0">
                <a:solidFill>
                  <a:srgbClr val="0E213F"/>
                </a:solidFill>
              </a:rPr>
              <a:t>Make plans to video chat with people or groups you’d normally see in </a:t>
            </a:r>
            <a:r>
              <a:rPr lang="en-GB" sz="1600" dirty="0" smtClean="0">
                <a:solidFill>
                  <a:srgbClr val="0E213F"/>
                </a:solidFill>
              </a:rPr>
              <a:t>person.</a:t>
            </a:r>
          </a:p>
          <a:p>
            <a:r>
              <a:rPr lang="en-GB" sz="1600" dirty="0" smtClean="0">
                <a:solidFill>
                  <a:srgbClr val="0E213F"/>
                </a:solidFill>
              </a:rPr>
              <a:t>You </a:t>
            </a:r>
            <a:r>
              <a:rPr lang="en-GB" sz="1600" dirty="0">
                <a:solidFill>
                  <a:srgbClr val="0E213F"/>
                </a:solidFill>
              </a:rPr>
              <a:t>can also arrange phone calls or send instant messages or texts</a:t>
            </a:r>
            <a:r>
              <a:rPr lang="en-GB" sz="1600" dirty="0" smtClean="0">
                <a:solidFill>
                  <a:srgbClr val="0E213F"/>
                </a:solidFill>
              </a:rPr>
              <a:t>.</a:t>
            </a:r>
          </a:p>
          <a:p>
            <a:r>
              <a:rPr lang="en-GB" sz="1600" dirty="0" smtClean="0">
                <a:solidFill>
                  <a:srgbClr val="0E213F"/>
                </a:solidFill>
              </a:rPr>
              <a:t>If </a:t>
            </a:r>
            <a:r>
              <a:rPr lang="en-GB" sz="1600" dirty="0">
                <a:solidFill>
                  <a:srgbClr val="0E213F"/>
                </a:solidFill>
              </a:rPr>
              <a:t>you’re worried that you might run out of stuff to talk about, make a plan with someone to watch a show or read a book separately so that you can discuss it when you contact each other. </a:t>
            </a:r>
            <a:endParaRPr lang="en-GB" sz="1400" dirty="0">
              <a:solidFill>
                <a:srgbClr val="0E213F"/>
              </a:solidFill>
            </a:endParaRPr>
          </a:p>
          <a:p>
            <a:endParaRPr lang="en-GB" sz="1800" dirty="0">
              <a:solidFill>
                <a:schemeClr val="accent1"/>
              </a:solidFill>
            </a:endParaRPr>
          </a:p>
          <a:p>
            <a:endParaRPr lang="en-GB" sz="1800" dirty="0">
              <a:solidFill>
                <a:schemeClr val="accent1"/>
              </a:solidFill>
            </a:endParaRPr>
          </a:p>
          <a:p>
            <a:endParaRPr lang="en-GB" sz="1800" dirty="0">
              <a:solidFill>
                <a:schemeClr val="accent1"/>
              </a:solidFill>
            </a:endParaRPr>
          </a:p>
        </p:txBody>
      </p:sp>
      <p:sp>
        <p:nvSpPr>
          <p:cNvPr id="4" name="TextBox 3"/>
          <p:cNvSpPr txBox="1"/>
          <p:nvPr/>
        </p:nvSpPr>
        <p:spPr>
          <a:xfrm>
            <a:off x="120967" y="6119869"/>
            <a:ext cx="11380424" cy="646331"/>
          </a:xfrm>
          <a:prstGeom prst="rect">
            <a:avLst/>
          </a:prstGeom>
          <a:noFill/>
        </p:spPr>
        <p:txBody>
          <a:bodyPr wrap="square" rtlCol="0">
            <a:spAutoFit/>
          </a:bodyPr>
          <a:lstStyle/>
          <a:p>
            <a:pPr algn="ctr"/>
            <a:r>
              <a:rPr lang="en-GB" b="1" dirty="0"/>
              <a:t>*Through their regulated role in football, adults should not message/video call under 16s directly</a:t>
            </a:r>
          </a:p>
          <a:p>
            <a:pPr algn="ctr"/>
            <a:r>
              <a:rPr lang="en-GB" b="1" dirty="0"/>
              <a:t>Remember to get parental/carer consent when setting up social media groups/chats!*</a:t>
            </a:r>
          </a:p>
        </p:txBody>
      </p:sp>
      <p:sp>
        <p:nvSpPr>
          <p:cNvPr id="5" name="TextBox 4"/>
          <p:cNvSpPr txBox="1"/>
          <p:nvPr/>
        </p:nvSpPr>
        <p:spPr>
          <a:xfrm>
            <a:off x="10340504" y="292267"/>
            <a:ext cx="1503803" cy="1298377"/>
          </a:xfrm>
          <a:prstGeom prst="ellipse">
            <a:avLst/>
          </a:prstGeom>
          <a:solidFill>
            <a:srgbClr val="0070C0"/>
          </a:solidFill>
        </p:spPr>
        <p:txBody>
          <a:bodyPr wrap="square" rtlCol="0">
            <a:spAutoFit/>
          </a:bodyPr>
          <a:lstStyle/>
          <a:p>
            <a:pPr algn="ctr"/>
            <a:r>
              <a:rPr lang="en-GB" dirty="0" smtClean="0">
                <a:solidFill>
                  <a:schemeClr val="bg1"/>
                </a:solidFill>
              </a:rPr>
              <a:t>Add Your Club Logo</a:t>
            </a:r>
            <a:endParaRPr lang="en-GB" dirty="0">
              <a:solidFill>
                <a:schemeClr val="bg1"/>
              </a:solidFill>
            </a:endParaRPr>
          </a:p>
        </p:txBody>
      </p:sp>
      <p:sp>
        <p:nvSpPr>
          <p:cNvPr id="10" name="TextBox 9"/>
          <p:cNvSpPr txBox="1"/>
          <p:nvPr/>
        </p:nvSpPr>
        <p:spPr>
          <a:xfrm>
            <a:off x="332916" y="3250778"/>
            <a:ext cx="11511391" cy="2677656"/>
          </a:xfrm>
          <a:prstGeom prst="rect">
            <a:avLst/>
          </a:prstGeom>
          <a:solidFill>
            <a:srgbClr val="FCDD18"/>
          </a:solidFill>
        </p:spPr>
        <p:txBody>
          <a:bodyPr wrap="square" rtlCol="0">
            <a:spAutoFit/>
          </a:bodyPr>
          <a:lstStyle/>
          <a:p>
            <a:r>
              <a:rPr lang="en-GB" dirty="0">
                <a:solidFill>
                  <a:srgbClr val="0E213F"/>
                </a:solidFill>
              </a:rPr>
              <a:t>What we will do:</a:t>
            </a:r>
          </a:p>
          <a:p>
            <a:r>
              <a:rPr lang="en-GB" b="1" u="sng" dirty="0">
                <a:solidFill>
                  <a:srgbClr val="0E213F"/>
                </a:solidFill>
              </a:rPr>
              <a:t>(insert detail of club activities that individuals can get involved in, such as: )</a:t>
            </a:r>
          </a:p>
          <a:p>
            <a:pPr marL="285750" indent="-285750">
              <a:buFont typeface="Arial" panose="020B0604020202020204" pitchFamily="34" charset="0"/>
              <a:buChar char="•"/>
            </a:pPr>
            <a:r>
              <a:rPr lang="en-GB" sz="1600" dirty="0">
                <a:solidFill>
                  <a:srgbClr val="0E213F"/>
                </a:solidFill>
              </a:rPr>
              <a:t>Complete home workouts </a:t>
            </a:r>
            <a:r>
              <a:rPr lang="en-GB" sz="1600" b="1" dirty="0">
                <a:solidFill>
                  <a:srgbClr val="0E213F"/>
                </a:solidFill>
              </a:rPr>
              <a:t>together</a:t>
            </a:r>
            <a:r>
              <a:rPr lang="en-GB" sz="1600" dirty="0">
                <a:solidFill>
                  <a:srgbClr val="0E213F"/>
                </a:solidFill>
              </a:rPr>
              <a:t> as a group linked via video chat (groups may need to be smaller depending on digital platform </a:t>
            </a:r>
            <a:r>
              <a:rPr lang="en-GB" sz="1600" dirty="0" smtClean="0">
                <a:solidFill>
                  <a:srgbClr val="0E213F"/>
                </a:solidFill>
              </a:rPr>
              <a:t>used)</a:t>
            </a:r>
          </a:p>
          <a:p>
            <a:pPr marL="285750" indent="-285750">
              <a:buFont typeface="Arial" panose="020B0604020202020204" pitchFamily="34" charset="0"/>
              <a:buChar char="•"/>
            </a:pPr>
            <a:r>
              <a:rPr lang="en-GB" sz="1600" dirty="0" smtClean="0">
                <a:solidFill>
                  <a:srgbClr val="0E213F"/>
                </a:solidFill>
              </a:rPr>
              <a:t>Set </a:t>
            </a:r>
            <a:r>
              <a:rPr lang="en-GB" sz="1600" dirty="0">
                <a:solidFill>
                  <a:srgbClr val="0E213F"/>
                </a:solidFill>
              </a:rPr>
              <a:t>Tasks / Goals / Targets for your groups, then arrange a time to discuss how everyone got on (doesn’t need to be football related; </a:t>
            </a:r>
            <a:r>
              <a:rPr lang="en-GB" sz="1600" dirty="0" smtClean="0">
                <a:solidFill>
                  <a:srgbClr val="0E213F"/>
                </a:solidFill>
              </a:rPr>
              <a:t>e.g. see </a:t>
            </a:r>
            <a:r>
              <a:rPr lang="en-GB" sz="1600" dirty="0">
                <a:solidFill>
                  <a:srgbClr val="0E213F"/>
                </a:solidFill>
              </a:rPr>
              <a:t>@</a:t>
            </a:r>
            <a:r>
              <a:rPr lang="en-GB" sz="1600" dirty="0" err="1">
                <a:solidFill>
                  <a:srgbClr val="0E213F"/>
                </a:solidFill>
              </a:rPr>
              <a:t>TimeToTackle</a:t>
            </a:r>
            <a:r>
              <a:rPr lang="en-GB" sz="1600" dirty="0">
                <a:solidFill>
                  <a:srgbClr val="0E213F"/>
                </a:solidFill>
              </a:rPr>
              <a:t> #</a:t>
            </a:r>
            <a:r>
              <a:rPr lang="en-GB" sz="1600" dirty="0" err="1" smtClean="0">
                <a:solidFill>
                  <a:srgbClr val="0E213F"/>
                </a:solidFill>
              </a:rPr>
              <a:t>TimeToTackleDailyChallenge</a:t>
            </a:r>
            <a:r>
              <a:rPr lang="en-GB" sz="1600" dirty="0" smtClean="0">
                <a:solidFill>
                  <a:srgbClr val="0E213F"/>
                </a:solidFill>
              </a:rPr>
              <a:t>)</a:t>
            </a:r>
          </a:p>
          <a:p>
            <a:pPr marL="285750" indent="-285750">
              <a:buFont typeface="Arial" panose="020B0604020202020204" pitchFamily="34" charset="0"/>
              <a:buChar char="•"/>
            </a:pPr>
            <a:r>
              <a:rPr lang="en-GB" sz="1600" dirty="0" smtClean="0">
                <a:solidFill>
                  <a:srgbClr val="0E213F"/>
                </a:solidFill>
              </a:rPr>
              <a:t>Football </a:t>
            </a:r>
            <a:r>
              <a:rPr lang="en-GB" sz="1600" dirty="0">
                <a:solidFill>
                  <a:srgbClr val="0E213F"/>
                </a:solidFill>
              </a:rPr>
              <a:t>“Watch Parties” – agree to watch the same match at the same time, chat about it on group messengers, etc. (e.g. Scottish Cup and Scotland National Team Matches </a:t>
            </a:r>
            <a:r>
              <a:rPr lang="en-GB" sz="1600" dirty="0" err="1">
                <a:solidFill>
                  <a:srgbClr val="0E213F"/>
                </a:solidFill>
              </a:rPr>
              <a:t>matches</a:t>
            </a:r>
            <a:r>
              <a:rPr lang="en-GB" sz="1600" dirty="0">
                <a:solidFill>
                  <a:srgbClr val="0E213F"/>
                </a:solidFill>
              </a:rPr>
              <a:t> being shown “not live” on </a:t>
            </a:r>
            <a:r>
              <a:rPr lang="en-GB" sz="1600" dirty="0" smtClean="0">
                <a:solidFill>
                  <a:srgbClr val="0E213F"/>
                </a:solidFill>
              </a:rPr>
              <a:t>YouTube)</a:t>
            </a:r>
          </a:p>
          <a:p>
            <a:pPr marL="285750" indent="-285750">
              <a:buFont typeface="Arial" panose="020B0604020202020204" pitchFamily="34" charset="0"/>
              <a:buChar char="•"/>
            </a:pPr>
            <a:r>
              <a:rPr lang="en-GB" sz="1600" dirty="0" smtClean="0">
                <a:solidFill>
                  <a:srgbClr val="0E213F"/>
                </a:solidFill>
              </a:rPr>
              <a:t>Set </a:t>
            </a:r>
            <a:r>
              <a:rPr lang="en-GB" sz="1600" dirty="0">
                <a:solidFill>
                  <a:srgbClr val="0E213F"/>
                </a:solidFill>
              </a:rPr>
              <a:t>“homework” tasks to watch a match and complete an analysis tasks to help players develop Game Understanding</a:t>
            </a:r>
          </a:p>
          <a:p>
            <a:endParaRPr lang="en-GB" sz="1600" dirty="0">
              <a:solidFill>
                <a:schemeClr val="bg1"/>
              </a:solidFill>
            </a:endParaRPr>
          </a:p>
        </p:txBody>
      </p:sp>
    </p:spTree>
    <p:extLst>
      <p:ext uri="{BB962C8B-B14F-4D97-AF65-F5344CB8AC3E}">
        <p14:creationId xmlns:p14="http://schemas.microsoft.com/office/powerpoint/2010/main" val="38937861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75872" y="181741"/>
            <a:ext cx="1816244" cy="1816244"/>
          </a:xfrm>
          <a:prstGeom prst="rect">
            <a:avLst/>
          </a:prstGeom>
        </p:spPr>
      </p:pic>
      <p:sp>
        <p:nvSpPr>
          <p:cNvPr id="2" name="Title 1"/>
          <p:cNvSpPr>
            <a:spLocks noGrp="1"/>
          </p:cNvSpPr>
          <p:nvPr>
            <p:ph type="title"/>
          </p:nvPr>
        </p:nvSpPr>
        <p:spPr>
          <a:xfrm>
            <a:off x="404869" y="278902"/>
            <a:ext cx="10515600" cy="995458"/>
          </a:xfrm>
        </p:spPr>
        <p:txBody>
          <a:bodyPr>
            <a:noAutofit/>
          </a:bodyPr>
          <a:lstStyle/>
          <a:p>
            <a:r>
              <a:rPr lang="en-GB" b="1" dirty="0" smtClean="0">
                <a:solidFill>
                  <a:srgbClr val="0E213F"/>
                </a:solidFill>
              </a:rPr>
              <a:t>Decide on Your Routine &amp; </a:t>
            </a:r>
            <a:br>
              <a:rPr lang="en-GB" b="1" dirty="0" smtClean="0">
                <a:solidFill>
                  <a:srgbClr val="0E213F"/>
                </a:solidFill>
              </a:rPr>
            </a:br>
            <a:r>
              <a:rPr lang="en-GB" b="1" dirty="0" smtClean="0">
                <a:solidFill>
                  <a:srgbClr val="0E213F"/>
                </a:solidFill>
              </a:rPr>
              <a:t>Try to Keep Active</a:t>
            </a:r>
            <a:endParaRPr lang="en-GB" b="1" dirty="0">
              <a:solidFill>
                <a:srgbClr val="0E213F"/>
              </a:solidFill>
            </a:endParaRPr>
          </a:p>
        </p:txBody>
      </p:sp>
      <p:sp>
        <p:nvSpPr>
          <p:cNvPr id="3" name="Content Placeholder 2"/>
          <p:cNvSpPr>
            <a:spLocks noGrp="1"/>
          </p:cNvSpPr>
          <p:nvPr>
            <p:ph idx="1"/>
          </p:nvPr>
        </p:nvSpPr>
        <p:spPr>
          <a:xfrm>
            <a:off x="498502" y="1739052"/>
            <a:ext cx="10515600" cy="2505944"/>
          </a:xfrm>
        </p:spPr>
        <p:txBody>
          <a:bodyPr>
            <a:noAutofit/>
          </a:bodyPr>
          <a:lstStyle/>
          <a:p>
            <a:pPr marL="0" indent="0">
              <a:buNone/>
            </a:pPr>
            <a:r>
              <a:rPr lang="en-GB" sz="1800" dirty="0">
                <a:solidFill>
                  <a:srgbClr val="0E213F"/>
                </a:solidFill>
              </a:rPr>
              <a:t>Advice for </a:t>
            </a:r>
            <a:r>
              <a:rPr lang="en-GB" sz="1800" dirty="0" smtClean="0">
                <a:solidFill>
                  <a:srgbClr val="0E213F"/>
                </a:solidFill>
              </a:rPr>
              <a:t>individuals</a:t>
            </a:r>
            <a:r>
              <a:rPr lang="en-GB" sz="1800" dirty="0">
                <a:solidFill>
                  <a:srgbClr val="0E213F"/>
                </a:solidFill>
              </a:rPr>
              <a:t>:</a:t>
            </a:r>
          </a:p>
          <a:p>
            <a:r>
              <a:rPr lang="en-GB" sz="1600" dirty="0" smtClean="0">
                <a:solidFill>
                  <a:srgbClr val="0E213F"/>
                </a:solidFill>
              </a:rPr>
              <a:t>Plan </a:t>
            </a:r>
            <a:r>
              <a:rPr lang="en-GB" sz="1600" dirty="0">
                <a:solidFill>
                  <a:srgbClr val="0E213F"/>
                </a:solidFill>
              </a:rPr>
              <a:t>how you’ll spend your time. It might help to write this down on paper and put it on the wall. </a:t>
            </a:r>
          </a:p>
          <a:p>
            <a:r>
              <a:rPr lang="en-GB" sz="1600" dirty="0">
                <a:solidFill>
                  <a:srgbClr val="0E213F"/>
                </a:solidFill>
              </a:rPr>
              <a:t>Try to follow your ordinary routine as much as possible. Get up at the same time as normal, follow your usual morning routines, and go to bed at your usual time. Set alarms to remind you of your new schedule if that helps</a:t>
            </a:r>
            <a:r>
              <a:rPr lang="en-GB" sz="1600" dirty="0" smtClean="0">
                <a:solidFill>
                  <a:srgbClr val="0E213F"/>
                </a:solidFill>
              </a:rPr>
              <a:t>.</a:t>
            </a:r>
          </a:p>
          <a:p>
            <a:r>
              <a:rPr lang="en-GB" sz="1600" dirty="0" smtClean="0">
                <a:solidFill>
                  <a:srgbClr val="0E213F"/>
                </a:solidFill>
              </a:rPr>
              <a:t>If </a:t>
            </a:r>
            <a:r>
              <a:rPr lang="en-GB" sz="1600" dirty="0">
                <a:solidFill>
                  <a:srgbClr val="0E213F"/>
                </a:solidFill>
              </a:rPr>
              <a:t>you aren’t happy with your usual routine, this might be a chance to do things differently. For example, you could go to bed earlier, spend more time cooking or do other things you don’t usually have time for</a:t>
            </a:r>
            <a:r>
              <a:rPr lang="en-GB" sz="1600" dirty="0" smtClean="0">
                <a:solidFill>
                  <a:srgbClr val="0E213F"/>
                </a:solidFill>
              </a:rPr>
              <a:t>.</a:t>
            </a:r>
          </a:p>
          <a:p>
            <a:r>
              <a:rPr lang="en-GB" sz="1600" dirty="0" smtClean="0">
                <a:solidFill>
                  <a:srgbClr val="0E213F"/>
                </a:solidFill>
              </a:rPr>
              <a:t>Think </a:t>
            </a:r>
            <a:r>
              <a:rPr lang="en-GB" sz="1600" dirty="0">
                <a:solidFill>
                  <a:srgbClr val="0E213F"/>
                </a:solidFill>
              </a:rPr>
              <a:t>about how you’ll spend </a:t>
            </a:r>
            <a:r>
              <a:rPr lang="en-GB" sz="1600" dirty="0" smtClean="0">
                <a:solidFill>
                  <a:srgbClr val="0E213F"/>
                </a:solidFill>
              </a:rPr>
              <a:t>time </a:t>
            </a:r>
            <a:r>
              <a:rPr lang="en-GB" sz="1600" dirty="0">
                <a:solidFill>
                  <a:srgbClr val="0E213F"/>
                </a:solidFill>
              </a:rPr>
              <a:t>at home. For example, plan activities to do on different days or habits you want to start or keep up</a:t>
            </a:r>
            <a:r>
              <a:rPr lang="en-GB" sz="1600" dirty="0" smtClean="0">
                <a:solidFill>
                  <a:srgbClr val="0E213F"/>
                </a:solidFill>
              </a:rPr>
              <a:t>.</a:t>
            </a:r>
          </a:p>
          <a:p>
            <a:endParaRPr lang="en-GB" sz="2000" dirty="0">
              <a:solidFill>
                <a:schemeClr val="accent5"/>
              </a:solidFill>
            </a:endParaRPr>
          </a:p>
          <a:p>
            <a:endParaRPr lang="en-GB" sz="2000" dirty="0">
              <a:solidFill>
                <a:schemeClr val="accent5"/>
              </a:solidFill>
            </a:endParaRPr>
          </a:p>
          <a:p>
            <a:endParaRPr lang="en-GB" sz="2000" dirty="0">
              <a:solidFill>
                <a:schemeClr val="accent5"/>
              </a:solidFill>
            </a:endParaRPr>
          </a:p>
        </p:txBody>
      </p:sp>
      <p:sp>
        <p:nvSpPr>
          <p:cNvPr id="4" name="TextBox 3"/>
          <p:cNvSpPr txBox="1"/>
          <p:nvPr/>
        </p:nvSpPr>
        <p:spPr>
          <a:xfrm>
            <a:off x="10168568" y="440675"/>
            <a:ext cx="1503803" cy="1298377"/>
          </a:xfrm>
          <a:prstGeom prst="ellipse">
            <a:avLst/>
          </a:prstGeom>
          <a:solidFill>
            <a:srgbClr val="0070C0"/>
          </a:solidFill>
        </p:spPr>
        <p:txBody>
          <a:bodyPr wrap="square" rtlCol="0">
            <a:spAutoFit/>
          </a:bodyPr>
          <a:lstStyle/>
          <a:p>
            <a:pPr algn="ctr"/>
            <a:r>
              <a:rPr lang="en-GB" dirty="0" smtClean="0">
                <a:solidFill>
                  <a:schemeClr val="bg1"/>
                </a:solidFill>
              </a:rPr>
              <a:t>Add Your Club Logo</a:t>
            </a:r>
            <a:endParaRPr lang="en-GB" dirty="0">
              <a:solidFill>
                <a:schemeClr val="bg1"/>
              </a:solidFill>
            </a:endParaRPr>
          </a:p>
        </p:txBody>
      </p:sp>
      <p:sp>
        <p:nvSpPr>
          <p:cNvPr id="6" name="TextBox 5"/>
          <p:cNvSpPr txBox="1"/>
          <p:nvPr/>
        </p:nvSpPr>
        <p:spPr>
          <a:xfrm>
            <a:off x="498502" y="4344762"/>
            <a:ext cx="11063634" cy="2431435"/>
          </a:xfrm>
          <a:prstGeom prst="rect">
            <a:avLst/>
          </a:prstGeom>
          <a:solidFill>
            <a:srgbClr val="FCDD18"/>
          </a:solidFill>
        </p:spPr>
        <p:txBody>
          <a:bodyPr wrap="square" rtlCol="0">
            <a:spAutoFit/>
          </a:bodyPr>
          <a:lstStyle/>
          <a:p>
            <a:r>
              <a:rPr lang="en-GB" sz="1600" dirty="0">
                <a:solidFill>
                  <a:srgbClr val="0E213F"/>
                </a:solidFill>
              </a:rPr>
              <a:t>What we will do:</a:t>
            </a:r>
          </a:p>
          <a:p>
            <a:r>
              <a:rPr lang="en-GB" sz="1600" b="1" u="sng" dirty="0">
                <a:solidFill>
                  <a:srgbClr val="0E213F"/>
                </a:solidFill>
              </a:rPr>
              <a:t>(insert detail of club activities that individuals can get involved in, such as: )</a:t>
            </a:r>
          </a:p>
          <a:p>
            <a:pPr marL="285750" indent="-285750">
              <a:lnSpc>
                <a:spcPct val="150000"/>
              </a:lnSpc>
              <a:buFont typeface="Arial" panose="020B0604020202020204" pitchFamily="34" charset="0"/>
              <a:buChar char="•"/>
            </a:pPr>
            <a:r>
              <a:rPr lang="en-GB" sz="1600" dirty="0">
                <a:solidFill>
                  <a:srgbClr val="0E213F"/>
                </a:solidFill>
              </a:rPr>
              <a:t>Arrange Team “Activities” at the same time you would normally train / play to help people keep structure to their day and </a:t>
            </a:r>
            <a:r>
              <a:rPr lang="en-GB" sz="1600" dirty="0" smtClean="0">
                <a:solidFill>
                  <a:srgbClr val="0E213F"/>
                </a:solidFill>
              </a:rPr>
              <a:t>week</a:t>
            </a:r>
          </a:p>
          <a:p>
            <a:pPr marL="285750" indent="-285750">
              <a:lnSpc>
                <a:spcPct val="150000"/>
              </a:lnSpc>
              <a:buFont typeface="Arial" panose="020B0604020202020204" pitchFamily="34" charset="0"/>
              <a:buChar char="•"/>
            </a:pPr>
            <a:r>
              <a:rPr lang="en-GB" sz="1600" dirty="0" smtClean="0">
                <a:solidFill>
                  <a:srgbClr val="0E213F"/>
                </a:solidFill>
              </a:rPr>
              <a:t>Share </a:t>
            </a:r>
            <a:r>
              <a:rPr lang="en-GB" sz="1600" dirty="0">
                <a:solidFill>
                  <a:srgbClr val="0E213F"/>
                </a:solidFill>
              </a:rPr>
              <a:t>good ideas between team-mates of how they have achieved routine in their days / improvements they have </a:t>
            </a:r>
            <a:r>
              <a:rPr lang="en-GB" sz="1600" dirty="0" smtClean="0">
                <a:solidFill>
                  <a:srgbClr val="0E213F"/>
                </a:solidFill>
              </a:rPr>
              <a:t>made</a:t>
            </a:r>
          </a:p>
          <a:p>
            <a:pPr marL="285750" indent="-285750">
              <a:lnSpc>
                <a:spcPct val="150000"/>
              </a:lnSpc>
              <a:buFont typeface="Arial" panose="020B0604020202020204" pitchFamily="34" charset="0"/>
              <a:buChar char="•"/>
            </a:pPr>
            <a:r>
              <a:rPr lang="en-GB" sz="1600" dirty="0" smtClean="0">
                <a:solidFill>
                  <a:srgbClr val="0E213F"/>
                </a:solidFill>
              </a:rPr>
              <a:t>At </a:t>
            </a:r>
            <a:r>
              <a:rPr lang="en-GB" sz="1600" dirty="0">
                <a:solidFill>
                  <a:srgbClr val="0E213F"/>
                </a:solidFill>
              </a:rPr>
              <a:t>home fitness/ skills practices provided by the club – agree with players how often they should be </a:t>
            </a:r>
            <a:r>
              <a:rPr lang="en-GB" sz="1600" dirty="0" smtClean="0">
                <a:solidFill>
                  <a:srgbClr val="0E213F"/>
                </a:solidFill>
              </a:rPr>
              <a:t>completed</a:t>
            </a:r>
          </a:p>
          <a:p>
            <a:pPr marL="285750" indent="-285750">
              <a:lnSpc>
                <a:spcPct val="150000"/>
              </a:lnSpc>
              <a:buFont typeface="Arial" panose="020B0604020202020204" pitchFamily="34" charset="0"/>
              <a:buChar char="•"/>
            </a:pPr>
            <a:r>
              <a:rPr lang="en-GB" sz="1600" dirty="0" smtClean="0">
                <a:solidFill>
                  <a:srgbClr val="0E213F"/>
                </a:solidFill>
              </a:rPr>
              <a:t>Encourage </a:t>
            </a:r>
            <a:r>
              <a:rPr lang="en-GB" sz="1600" dirty="0">
                <a:solidFill>
                  <a:srgbClr val="0E213F"/>
                </a:solidFill>
              </a:rPr>
              <a:t>“Team Spirit” to encourage everyone’s efforts towards reaching targets and goals – check in on how players are getting </a:t>
            </a:r>
            <a:r>
              <a:rPr lang="en-GB" sz="1600" dirty="0" smtClean="0">
                <a:solidFill>
                  <a:srgbClr val="0E213F"/>
                </a:solidFill>
              </a:rPr>
              <a:t>on</a:t>
            </a:r>
            <a:endParaRPr lang="en-GB" sz="1600" dirty="0"/>
          </a:p>
        </p:txBody>
      </p:sp>
    </p:spTree>
    <p:extLst>
      <p:ext uri="{BB962C8B-B14F-4D97-AF65-F5344CB8AC3E}">
        <p14:creationId xmlns:p14="http://schemas.microsoft.com/office/powerpoint/2010/main" val="27127225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79844" y="-81974"/>
            <a:ext cx="2195389" cy="2195389"/>
          </a:xfrm>
          <a:prstGeom prst="rect">
            <a:avLst/>
          </a:prstGeom>
        </p:spPr>
      </p:pic>
      <p:sp>
        <p:nvSpPr>
          <p:cNvPr id="2" name="Title 1"/>
          <p:cNvSpPr>
            <a:spLocks noGrp="1"/>
          </p:cNvSpPr>
          <p:nvPr>
            <p:ph type="title"/>
          </p:nvPr>
        </p:nvSpPr>
        <p:spPr>
          <a:xfrm>
            <a:off x="474861" y="365118"/>
            <a:ext cx="10515600" cy="1000967"/>
          </a:xfrm>
        </p:spPr>
        <p:txBody>
          <a:bodyPr>
            <a:normAutofit/>
          </a:bodyPr>
          <a:lstStyle/>
          <a:p>
            <a:r>
              <a:rPr lang="en-GB" b="1" dirty="0" smtClean="0">
                <a:solidFill>
                  <a:srgbClr val="0E213F"/>
                </a:solidFill>
              </a:rPr>
              <a:t>Support for our Community</a:t>
            </a:r>
            <a:endParaRPr lang="en-GB" b="1" dirty="0">
              <a:solidFill>
                <a:srgbClr val="0E213F"/>
              </a:solidFill>
            </a:endParaRPr>
          </a:p>
        </p:txBody>
      </p:sp>
      <p:sp>
        <p:nvSpPr>
          <p:cNvPr id="3" name="Content Placeholder 2"/>
          <p:cNvSpPr>
            <a:spLocks noGrp="1"/>
          </p:cNvSpPr>
          <p:nvPr>
            <p:ph idx="1"/>
          </p:nvPr>
        </p:nvSpPr>
        <p:spPr>
          <a:xfrm>
            <a:off x="387560" y="2013349"/>
            <a:ext cx="11451195" cy="4351338"/>
          </a:xfrm>
          <a:solidFill>
            <a:srgbClr val="FCDD18"/>
          </a:solidFill>
        </p:spPr>
        <p:txBody>
          <a:bodyPr>
            <a:normAutofit fontScale="85000" lnSpcReduction="20000"/>
          </a:bodyPr>
          <a:lstStyle/>
          <a:p>
            <a:pPr marL="0" indent="0">
              <a:buNone/>
            </a:pPr>
            <a:r>
              <a:rPr lang="en-GB" b="1" u="sng" dirty="0">
                <a:solidFill>
                  <a:srgbClr val="0E213F"/>
                </a:solidFill>
              </a:rPr>
              <a:t>(insert </a:t>
            </a:r>
            <a:r>
              <a:rPr lang="en-GB" b="1" u="sng" dirty="0" smtClean="0">
                <a:solidFill>
                  <a:srgbClr val="0E213F"/>
                </a:solidFill>
              </a:rPr>
              <a:t>details </a:t>
            </a:r>
            <a:r>
              <a:rPr lang="en-GB" b="1" u="sng" dirty="0">
                <a:solidFill>
                  <a:srgbClr val="0E213F"/>
                </a:solidFill>
              </a:rPr>
              <a:t>of club activities that </a:t>
            </a:r>
            <a:r>
              <a:rPr lang="en-GB" b="1" u="sng" dirty="0" smtClean="0">
                <a:solidFill>
                  <a:srgbClr val="0E213F"/>
                </a:solidFill>
              </a:rPr>
              <a:t>your club has going on in the community such as: </a:t>
            </a:r>
            <a:r>
              <a:rPr lang="en-GB" b="1" u="sng" dirty="0">
                <a:solidFill>
                  <a:srgbClr val="0E213F"/>
                </a:solidFill>
              </a:rPr>
              <a:t>)</a:t>
            </a:r>
          </a:p>
          <a:p>
            <a:pPr marL="0" indent="0">
              <a:buNone/>
            </a:pPr>
            <a:endParaRPr lang="en-GB" dirty="0" smtClean="0">
              <a:solidFill>
                <a:srgbClr val="0E213F"/>
              </a:solidFill>
            </a:endParaRPr>
          </a:p>
          <a:p>
            <a:r>
              <a:rPr lang="en-GB" dirty="0" smtClean="0">
                <a:solidFill>
                  <a:srgbClr val="0E213F"/>
                </a:solidFill>
              </a:rPr>
              <a:t>Your communication channels linking club members and community </a:t>
            </a:r>
          </a:p>
          <a:p>
            <a:r>
              <a:rPr lang="en-GB" dirty="0" smtClean="0">
                <a:solidFill>
                  <a:srgbClr val="0E213F"/>
                </a:solidFill>
              </a:rPr>
              <a:t>List offers of support from club members / sponsors / local businesses you work with</a:t>
            </a:r>
          </a:p>
          <a:p>
            <a:pPr lvl="1"/>
            <a:r>
              <a:rPr lang="en-GB" dirty="0" smtClean="0">
                <a:solidFill>
                  <a:srgbClr val="0E213F"/>
                </a:solidFill>
              </a:rPr>
              <a:t>E.g. Pick </a:t>
            </a:r>
            <a:r>
              <a:rPr lang="en-GB" dirty="0">
                <a:solidFill>
                  <a:srgbClr val="0E213F"/>
                </a:solidFill>
              </a:rPr>
              <a:t>up Shopping / Medication / Dog Walking etc</a:t>
            </a:r>
            <a:r>
              <a:rPr lang="en-GB" dirty="0" smtClean="0">
                <a:solidFill>
                  <a:srgbClr val="0E213F"/>
                </a:solidFill>
              </a:rPr>
              <a:t>.</a:t>
            </a:r>
          </a:p>
          <a:p>
            <a:pPr lvl="1"/>
            <a:r>
              <a:rPr lang="en-GB" dirty="0" smtClean="0">
                <a:solidFill>
                  <a:srgbClr val="0E213F"/>
                </a:solidFill>
              </a:rPr>
              <a:t>E.g. Local food suppliers still open / delivering</a:t>
            </a:r>
            <a:endParaRPr lang="en-GB" dirty="0">
              <a:solidFill>
                <a:srgbClr val="0E213F"/>
              </a:solidFill>
            </a:endParaRPr>
          </a:p>
          <a:p>
            <a:pPr lvl="1"/>
            <a:r>
              <a:rPr lang="en-GB" dirty="0" smtClean="0">
                <a:solidFill>
                  <a:srgbClr val="0E213F"/>
                </a:solidFill>
              </a:rPr>
              <a:t>E.g. Available </a:t>
            </a:r>
            <a:r>
              <a:rPr lang="en-GB" dirty="0">
                <a:solidFill>
                  <a:srgbClr val="0E213F"/>
                </a:solidFill>
              </a:rPr>
              <a:t>for a phone call / messenger chat for those that are feeling </a:t>
            </a:r>
            <a:r>
              <a:rPr lang="en-GB" dirty="0" smtClean="0">
                <a:solidFill>
                  <a:srgbClr val="0E213F"/>
                </a:solidFill>
              </a:rPr>
              <a:t>isolated</a:t>
            </a:r>
          </a:p>
          <a:p>
            <a:r>
              <a:rPr lang="en-GB" dirty="0" smtClean="0">
                <a:solidFill>
                  <a:srgbClr val="0E213F"/>
                </a:solidFill>
              </a:rPr>
              <a:t>Ask for help in areas you know club members have needs</a:t>
            </a:r>
          </a:p>
          <a:p>
            <a:r>
              <a:rPr lang="en-GB" dirty="0" smtClean="0">
                <a:solidFill>
                  <a:srgbClr val="0E213F"/>
                </a:solidFill>
              </a:rPr>
              <a:t>Promote volunteering opportunities in your local area </a:t>
            </a:r>
            <a:r>
              <a:rPr lang="en-GB" u="sng" dirty="0" smtClean="0">
                <a:solidFill>
                  <a:srgbClr val="0E213F"/>
                </a:solidFill>
              </a:rPr>
              <a:t>for those not at risk</a:t>
            </a:r>
          </a:p>
          <a:p>
            <a:pPr lvl="1"/>
            <a:r>
              <a:rPr lang="en-GB" dirty="0" smtClean="0">
                <a:solidFill>
                  <a:srgbClr val="0E213F"/>
                </a:solidFill>
              </a:rPr>
              <a:t>E.g. Check local volunteering organisations</a:t>
            </a:r>
            <a:endParaRPr lang="en-GB" dirty="0">
              <a:solidFill>
                <a:srgbClr val="0E213F"/>
              </a:solidFill>
            </a:endParaRPr>
          </a:p>
          <a:p>
            <a:r>
              <a:rPr lang="en-GB" dirty="0" smtClean="0">
                <a:solidFill>
                  <a:srgbClr val="0E213F"/>
                </a:solidFill>
              </a:rPr>
              <a:t>Highlight specific community needs; local foodbanks and outreach groups</a:t>
            </a:r>
          </a:p>
          <a:p>
            <a:r>
              <a:rPr lang="en-GB" dirty="0" smtClean="0">
                <a:solidFill>
                  <a:srgbClr val="0E213F"/>
                </a:solidFill>
              </a:rPr>
              <a:t>Share useful links to keep people healthy / happy / active</a:t>
            </a:r>
          </a:p>
          <a:p>
            <a:pPr marL="0" indent="0">
              <a:buNone/>
            </a:pPr>
            <a:endParaRPr lang="en-GB" dirty="0" smtClean="0">
              <a:solidFill>
                <a:srgbClr val="0E213F"/>
              </a:solidFill>
            </a:endParaRPr>
          </a:p>
        </p:txBody>
      </p:sp>
      <p:sp>
        <p:nvSpPr>
          <p:cNvPr id="4" name="TextBox 3"/>
          <p:cNvSpPr txBox="1"/>
          <p:nvPr/>
        </p:nvSpPr>
        <p:spPr>
          <a:xfrm>
            <a:off x="10168568" y="446183"/>
            <a:ext cx="1503803" cy="1298377"/>
          </a:xfrm>
          <a:prstGeom prst="ellipse">
            <a:avLst/>
          </a:prstGeom>
          <a:solidFill>
            <a:srgbClr val="0070C0"/>
          </a:solidFill>
        </p:spPr>
        <p:txBody>
          <a:bodyPr wrap="square" rtlCol="0">
            <a:spAutoFit/>
          </a:bodyPr>
          <a:lstStyle/>
          <a:p>
            <a:pPr algn="ctr"/>
            <a:r>
              <a:rPr lang="en-GB" dirty="0" smtClean="0">
                <a:solidFill>
                  <a:schemeClr val="bg1"/>
                </a:solidFill>
              </a:rPr>
              <a:t>Add Your Club Logo</a:t>
            </a:r>
            <a:endParaRPr lang="en-GB" dirty="0">
              <a:solidFill>
                <a:schemeClr val="bg1"/>
              </a:solidFill>
            </a:endParaRPr>
          </a:p>
        </p:txBody>
      </p:sp>
    </p:spTree>
    <p:extLst>
      <p:ext uri="{BB962C8B-B14F-4D97-AF65-F5344CB8AC3E}">
        <p14:creationId xmlns:p14="http://schemas.microsoft.com/office/powerpoint/2010/main" val="22133239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8642" y="357282"/>
            <a:ext cx="10515600" cy="861067"/>
          </a:xfrm>
        </p:spPr>
        <p:txBody>
          <a:bodyPr/>
          <a:lstStyle/>
          <a:p>
            <a:r>
              <a:rPr lang="en-GB" b="1" dirty="0" smtClean="0">
                <a:solidFill>
                  <a:srgbClr val="0E213F"/>
                </a:solidFill>
              </a:rPr>
              <a:t>Library of Resources</a:t>
            </a:r>
            <a:endParaRPr lang="en-GB" b="1" dirty="0">
              <a:solidFill>
                <a:srgbClr val="0E213F"/>
              </a:solidFill>
            </a:endParaRPr>
          </a:p>
        </p:txBody>
      </p:sp>
      <p:sp>
        <p:nvSpPr>
          <p:cNvPr id="3" name="Content Placeholder 2"/>
          <p:cNvSpPr>
            <a:spLocks noGrp="1"/>
          </p:cNvSpPr>
          <p:nvPr>
            <p:ph idx="1"/>
          </p:nvPr>
        </p:nvSpPr>
        <p:spPr>
          <a:xfrm>
            <a:off x="711030" y="1266794"/>
            <a:ext cx="11073224" cy="5591206"/>
          </a:xfrm>
        </p:spPr>
        <p:txBody>
          <a:bodyPr>
            <a:normAutofit fontScale="92500" lnSpcReduction="10000"/>
          </a:bodyPr>
          <a:lstStyle/>
          <a:p>
            <a:pPr marL="0" indent="0">
              <a:buNone/>
            </a:pPr>
            <a:r>
              <a:rPr lang="en-GB" sz="2400" dirty="0" smtClean="0">
                <a:solidFill>
                  <a:srgbClr val="A9103C"/>
                </a:solidFill>
              </a:rPr>
              <a:t>For Young People:</a:t>
            </a:r>
          </a:p>
          <a:p>
            <a:pPr marL="0" indent="0">
              <a:buNone/>
            </a:pPr>
            <a:r>
              <a:rPr lang="en-GB" sz="2400" dirty="0" smtClean="0">
                <a:solidFill>
                  <a:srgbClr val="0563C1"/>
                </a:solidFill>
                <a:hlinkClick r:id="rId2"/>
              </a:rPr>
              <a:t>Young Scot</a:t>
            </a:r>
            <a:r>
              <a:rPr lang="en-GB" sz="2400" dirty="0" smtClean="0">
                <a:solidFill>
                  <a:srgbClr val="0563C1"/>
                </a:solidFill>
              </a:rPr>
              <a:t>  </a:t>
            </a:r>
            <a:r>
              <a:rPr lang="en-GB" sz="2400" dirty="0" smtClean="0">
                <a:solidFill>
                  <a:srgbClr val="0E213F"/>
                </a:solidFill>
              </a:rPr>
              <a:t>- Information and advice for Young People</a:t>
            </a:r>
          </a:p>
          <a:p>
            <a:pPr marL="0" indent="0">
              <a:buNone/>
            </a:pPr>
            <a:endParaRPr lang="en-GB" sz="2400" dirty="0">
              <a:solidFill>
                <a:srgbClr val="0E213F"/>
              </a:solidFill>
            </a:endParaRPr>
          </a:p>
          <a:p>
            <a:pPr marL="0" indent="0">
              <a:buNone/>
            </a:pPr>
            <a:r>
              <a:rPr lang="en-GB" sz="2400" dirty="0" smtClean="0">
                <a:solidFill>
                  <a:srgbClr val="A9103C"/>
                </a:solidFill>
              </a:rPr>
              <a:t>For Parents:</a:t>
            </a:r>
          </a:p>
          <a:p>
            <a:pPr marL="0" indent="0">
              <a:buNone/>
            </a:pPr>
            <a:r>
              <a:rPr lang="en-GB" sz="2400" dirty="0" smtClean="0">
                <a:solidFill>
                  <a:srgbClr val="A9103C"/>
                </a:solidFill>
                <a:hlinkClick r:id="rId3"/>
              </a:rPr>
              <a:t>Parent Club</a:t>
            </a:r>
            <a:r>
              <a:rPr lang="en-GB" sz="2400" dirty="0" smtClean="0">
                <a:solidFill>
                  <a:srgbClr val="A9103C"/>
                </a:solidFill>
              </a:rPr>
              <a:t> – </a:t>
            </a:r>
            <a:r>
              <a:rPr lang="en-GB" sz="2400" dirty="0" smtClean="0">
                <a:solidFill>
                  <a:srgbClr val="0E213F"/>
                </a:solidFill>
              </a:rPr>
              <a:t>Advice and resources for parents</a:t>
            </a:r>
            <a:endParaRPr lang="en-GB" sz="2400" dirty="0" smtClean="0">
              <a:solidFill>
                <a:srgbClr val="A9103C"/>
              </a:solidFill>
            </a:endParaRPr>
          </a:p>
          <a:p>
            <a:pPr marL="0" indent="0">
              <a:buNone/>
            </a:pPr>
            <a:r>
              <a:rPr lang="en-GB" sz="2400" dirty="0" smtClean="0">
                <a:solidFill>
                  <a:srgbClr val="0E213F"/>
                </a:solidFill>
                <a:hlinkClick r:id="rId4"/>
              </a:rPr>
              <a:t>British Psychology Society</a:t>
            </a:r>
            <a:r>
              <a:rPr lang="en-GB" sz="2400" dirty="0" smtClean="0">
                <a:solidFill>
                  <a:srgbClr val="0E213F"/>
                </a:solidFill>
              </a:rPr>
              <a:t> – Advice on talking to children about illness</a:t>
            </a:r>
          </a:p>
          <a:p>
            <a:pPr marL="0" indent="0">
              <a:buNone/>
            </a:pPr>
            <a:endParaRPr lang="en-GB" sz="2400" dirty="0">
              <a:solidFill>
                <a:srgbClr val="0E213F"/>
              </a:solidFill>
            </a:endParaRPr>
          </a:p>
          <a:p>
            <a:pPr marL="0" indent="0">
              <a:buNone/>
            </a:pPr>
            <a:r>
              <a:rPr lang="en-GB" sz="2400" dirty="0">
                <a:solidFill>
                  <a:srgbClr val="A9103C"/>
                </a:solidFill>
              </a:rPr>
              <a:t>Wellbeing</a:t>
            </a:r>
            <a:r>
              <a:rPr lang="en-GB" sz="2400" dirty="0" smtClean="0">
                <a:solidFill>
                  <a:srgbClr val="A9103C"/>
                </a:solidFill>
              </a:rPr>
              <a:t>:</a:t>
            </a:r>
          </a:p>
          <a:p>
            <a:pPr marL="0" indent="0">
              <a:buNone/>
            </a:pPr>
            <a:r>
              <a:rPr lang="en-GB" sz="2400" dirty="0" smtClean="0">
                <a:solidFill>
                  <a:srgbClr val="A9103C"/>
                </a:solidFill>
                <a:hlinkClick r:id="rId5"/>
              </a:rPr>
              <a:t>Mind</a:t>
            </a:r>
            <a:r>
              <a:rPr lang="en-GB" sz="2400" dirty="0" smtClean="0">
                <a:solidFill>
                  <a:srgbClr val="A9103C"/>
                </a:solidFill>
              </a:rPr>
              <a:t> </a:t>
            </a:r>
            <a:r>
              <a:rPr lang="en-GB" sz="2400" dirty="0" smtClean="0">
                <a:solidFill>
                  <a:srgbClr val="0E213F"/>
                </a:solidFill>
              </a:rPr>
              <a:t>– Coronavirus and your wellbeing</a:t>
            </a:r>
          </a:p>
          <a:p>
            <a:pPr marL="0" indent="0">
              <a:buNone/>
            </a:pPr>
            <a:r>
              <a:rPr lang="en-GB" sz="2400" dirty="0" smtClean="0">
                <a:solidFill>
                  <a:srgbClr val="0E213F"/>
                </a:solidFill>
                <a:hlinkClick r:id="rId6"/>
              </a:rPr>
              <a:t>SAMH</a:t>
            </a:r>
            <a:r>
              <a:rPr lang="en-GB" sz="2400" dirty="0" smtClean="0">
                <a:solidFill>
                  <a:srgbClr val="0E213F"/>
                </a:solidFill>
              </a:rPr>
              <a:t> – Self help and wellbeing</a:t>
            </a:r>
          </a:p>
          <a:p>
            <a:pPr marL="0" indent="0">
              <a:buNone/>
            </a:pPr>
            <a:r>
              <a:rPr lang="en-GB" sz="2400" dirty="0" smtClean="0">
                <a:solidFill>
                  <a:srgbClr val="0E213F"/>
                </a:solidFill>
                <a:hlinkClick r:id="rId7"/>
              </a:rPr>
              <a:t>Heads Up Programme</a:t>
            </a:r>
            <a:r>
              <a:rPr lang="en-GB" sz="2400" dirty="0" smtClean="0">
                <a:solidFill>
                  <a:srgbClr val="0E213F"/>
                </a:solidFill>
              </a:rPr>
              <a:t> – Getting comfortable talking about </a:t>
            </a:r>
            <a:r>
              <a:rPr lang="en-GB" sz="2400" smtClean="0">
                <a:solidFill>
                  <a:srgbClr val="0E213F"/>
                </a:solidFill>
              </a:rPr>
              <a:t>mental health</a:t>
            </a:r>
            <a:endParaRPr lang="en-GB" sz="2400" dirty="0" smtClean="0">
              <a:solidFill>
                <a:srgbClr val="0E213F"/>
              </a:solidFill>
            </a:endParaRPr>
          </a:p>
          <a:p>
            <a:pPr marL="0" indent="0">
              <a:buNone/>
            </a:pPr>
            <a:endParaRPr lang="en-GB" sz="2400" dirty="0" smtClean="0">
              <a:solidFill>
                <a:srgbClr val="0E213F"/>
              </a:solidFill>
            </a:endParaRPr>
          </a:p>
          <a:p>
            <a:pPr marL="0" indent="0">
              <a:buNone/>
            </a:pPr>
            <a:r>
              <a:rPr lang="en-GB" sz="2400" dirty="0" smtClean="0">
                <a:solidFill>
                  <a:srgbClr val="A9103C"/>
                </a:solidFill>
              </a:rPr>
              <a:t>If you are looking to support someone feeling anxious at this time:</a:t>
            </a:r>
          </a:p>
          <a:p>
            <a:pPr marL="0" indent="0">
              <a:buNone/>
            </a:pPr>
            <a:r>
              <a:rPr lang="en-GB" sz="2400" dirty="0" smtClean="0">
                <a:solidFill>
                  <a:srgbClr val="0E213F"/>
                </a:solidFill>
                <a:hlinkClick r:id="rId8"/>
              </a:rPr>
              <a:t>British Association for Counselling &amp; Psychotherapy</a:t>
            </a:r>
            <a:endParaRPr lang="en-GB" sz="2400" dirty="0" smtClean="0">
              <a:solidFill>
                <a:srgbClr val="0E213F"/>
              </a:solidFill>
            </a:endParaRPr>
          </a:p>
          <a:p>
            <a:pPr marL="0" indent="0">
              <a:buNone/>
            </a:pPr>
            <a:endParaRPr lang="en-GB" dirty="0" smtClean="0"/>
          </a:p>
          <a:p>
            <a:pPr marL="0" indent="0">
              <a:buNone/>
            </a:pPr>
            <a:endParaRPr lang="en-GB" dirty="0"/>
          </a:p>
        </p:txBody>
      </p:sp>
      <p:pic>
        <p:nvPicPr>
          <p:cNvPr id="6" name="Picture 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819508" y="5335009"/>
            <a:ext cx="1992431" cy="1272303"/>
          </a:xfrm>
          <a:prstGeom prst="rect">
            <a:avLst/>
          </a:prstGeom>
        </p:spPr>
      </p:pic>
      <p:sp>
        <p:nvSpPr>
          <p:cNvPr id="8" name="TextBox 7"/>
          <p:cNvSpPr txBox="1"/>
          <p:nvPr/>
        </p:nvSpPr>
        <p:spPr>
          <a:xfrm>
            <a:off x="10168568" y="446183"/>
            <a:ext cx="1503803" cy="1298377"/>
          </a:xfrm>
          <a:prstGeom prst="ellipse">
            <a:avLst/>
          </a:prstGeom>
          <a:solidFill>
            <a:srgbClr val="0070C0"/>
          </a:solidFill>
        </p:spPr>
        <p:txBody>
          <a:bodyPr wrap="square" rtlCol="0">
            <a:spAutoFit/>
          </a:bodyPr>
          <a:lstStyle/>
          <a:p>
            <a:pPr algn="ctr"/>
            <a:r>
              <a:rPr lang="en-GB" dirty="0" smtClean="0">
                <a:solidFill>
                  <a:schemeClr val="bg1"/>
                </a:solidFill>
              </a:rPr>
              <a:t>Add Your Club Logo</a:t>
            </a:r>
            <a:endParaRPr lang="en-GB" dirty="0">
              <a:solidFill>
                <a:schemeClr val="bg1"/>
              </a:solidFill>
            </a:endParaRPr>
          </a:p>
        </p:txBody>
      </p:sp>
    </p:spTree>
    <p:extLst>
      <p:ext uri="{BB962C8B-B14F-4D97-AF65-F5344CB8AC3E}">
        <p14:creationId xmlns:p14="http://schemas.microsoft.com/office/powerpoint/2010/main" val="12173744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38529" y="272503"/>
            <a:ext cx="10515600" cy="8610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dirty="0" smtClean="0">
                <a:solidFill>
                  <a:srgbClr val="0E213F"/>
                </a:solidFill>
              </a:rPr>
              <a:t>Where to get help</a:t>
            </a:r>
            <a:endParaRPr lang="en-GB" b="1" dirty="0">
              <a:solidFill>
                <a:srgbClr val="0E213F"/>
              </a:solidFill>
            </a:endParaRPr>
          </a:p>
        </p:txBody>
      </p:sp>
      <p:pic>
        <p:nvPicPr>
          <p:cNvPr id="9" name="Content Placeholder 8"/>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9997104" y="4958820"/>
            <a:ext cx="1750817" cy="1750817"/>
          </a:xfrm>
        </p:spPr>
      </p:pic>
      <p:sp>
        <p:nvSpPr>
          <p:cNvPr id="10" name="TextBox 9"/>
          <p:cNvSpPr txBox="1"/>
          <p:nvPr/>
        </p:nvSpPr>
        <p:spPr>
          <a:xfrm>
            <a:off x="539960" y="1404907"/>
            <a:ext cx="10772964" cy="5570756"/>
          </a:xfrm>
          <a:prstGeom prst="rect">
            <a:avLst/>
          </a:prstGeom>
          <a:noFill/>
        </p:spPr>
        <p:txBody>
          <a:bodyPr wrap="square" rtlCol="0">
            <a:spAutoFit/>
          </a:bodyPr>
          <a:lstStyle/>
          <a:p>
            <a:r>
              <a:rPr lang="en-GB" sz="2000" dirty="0" smtClean="0">
                <a:solidFill>
                  <a:srgbClr val="0E213F"/>
                </a:solidFill>
              </a:rPr>
              <a:t>Scottish FA Child Wellbeing &amp; Protection Policy is available here </a:t>
            </a:r>
            <a:r>
              <a:rPr lang="en-GB" sz="2000" u="sng" dirty="0">
                <a:solidFill>
                  <a:srgbClr val="0E213F"/>
                </a:solidFill>
                <a:hlinkClick r:id="rId3"/>
              </a:rPr>
              <a:t>Scottish FA policy</a:t>
            </a:r>
            <a:endParaRPr lang="en-GB" sz="2000" dirty="0" smtClean="0">
              <a:solidFill>
                <a:srgbClr val="0E213F"/>
              </a:solidFill>
            </a:endParaRPr>
          </a:p>
          <a:p>
            <a:r>
              <a:rPr lang="en-GB" sz="2000" dirty="0" smtClean="0">
                <a:solidFill>
                  <a:srgbClr val="0E213F"/>
                </a:solidFill>
              </a:rPr>
              <a:t>or email </a:t>
            </a:r>
            <a:r>
              <a:rPr lang="en-GB" sz="2000" u="sng" dirty="0">
                <a:solidFill>
                  <a:srgbClr val="0E213F"/>
                </a:solidFill>
                <a:hlinkClick r:id="rId4"/>
              </a:rPr>
              <a:t>Childrenswellbeing@scottishfa.co.uk</a:t>
            </a:r>
            <a:r>
              <a:rPr lang="en-GB" sz="2000" dirty="0">
                <a:solidFill>
                  <a:srgbClr val="0E213F"/>
                </a:solidFill>
              </a:rPr>
              <a:t> </a:t>
            </a:r>
            <a:endParaRPr lang="en-GB" sz="2000" dirty="0" smtClean="0">
              <a:solidFill>
                <a:srgbClr val="0E213F"/>
              </a:solidFill>
            </a:endParaRPr>
          </a:p>
          <a:p>
            <a:r>
              <a:rPr lang="en-GB" sz="2000" dirty="0" smtClean="0">
                <a:solidFill>
                  <a:srgbClr val="0E213F"/>
                </a:solidFill>
              </a:rPr>
              <a:t>if </a:t>
            </a:r>
            <a:r>
              <a:rPr lang="en-GB" sz="2000" dirty="0">
                <a:solidFill>
                  <a:srgbClr val="0E213F"/>
                </a:solidFill>
              </a:rPr>
              <a:t>any child or young person wants to raise any </a:t>
            </a:r>
            <a:r>
              <a:rPr lang="en-GB" sz="2000" dirty="0" smtClean="0">
                <a:solidFill>
                  <a:srgbClr val="0E213F"/>
                </a:solidFill>
              </a:rPr>
              <a:t>concerns, </a:t>
            </a:r>
            <a:r>
              <a:rPr lang="en-GB" sz="2000" dirty="0">
                <a:solidFill>
                  <a:srgbClr val="0E213F"/>
                </a:solidFill>
              </a:rPr>
              <a:t>or </a:t>
            </a:r>
            <a:r>
              <a:rPr lang="en-GB" sz="2000" dirty="0" smtClean="0">
                <a:solidFill>
                  <a:srgbClr val="0E213F"/>
                </a:solidFill>
              </a:rPr>
              <a:t>any </a:t>
            </a:r>
            <a:r>
              <a:rPr lang="en-GB" sz="2000" dirty="0">
                <a:solidFill>
                  <a:srgbClr val="0E213F"/>
                </a:solidFill>
              </a:rPr>
              <a:t>adult within a club setting </a:t>
            </a:r>
            <a:r>
              <a:rPr lang="en-GB" sz="2000" dirty="0" smtClean="0">
                <a:solidFill>
                  <a:srgbClr val="0E213F"/>
                </a:solidFill>
              </a:rPr>
              <a:t>has a concern </a:t>
            </a:r>
            <a:r>
              <a:rPr lang="en-GB" sz="2000" dirty="0">
                <a:solidFill>
                  <a:srgbClr val="0E213F"/>
                </a:solidFill>
              </a:rPr>
              <a:t>about a child </a:t>
            </a:r>
            <a:r>
              <a:rPr lang="en-GB" sz="2000" dirty="0" smtClean="0">
                <a:solidFill>
                  <a:srgbClr val="0E213F"/>
                </a:solidFill>
              </a:rPr>
              <a:t>and </a:t>
            </a:r>
            <a:r>
              <a:rPr lang="en-GB" sz="2000" dirty="0">
                <a:solidFill>
                  <a:srgbClr val="0E213F"/>
                </a:solidFill>
              </a:rPr>
              <a:t>needs some advice.</a:t>
            </a:r>
          </a:p>
          <a:p>
            <a:endParaRPr lang="en-GB" sz="2000" dirty="0" smtClean="0">
              <a:solidFill>
                <a:srgbClr val="0E213F"/>
              </a:solidFill>
            </a:endParaRPr>
          </a:p>
          <a:p>
            <a:r>
              <a:rPr lang="en-GB" sz="2000" dirty="0" smtClean="0">
                <a:solidFill>
                  <a:srgbClr val="A9103C"/>
                </a:solidFill>
              </a:rPr>
              <a:t>Some additional </a:t>
            </a:r>
            <a:r>
              <a:rPr lang="en-GB" sz="2000" b="1" dirty="0">
                <a:solidFill>
                  <a:srgbClr val="A9103C"/>
                </a:solidFill>
              </a:rPr>
              <a:t>helplines and advice</a:t>
            </a:r>
            <a:r>
              <a:rPr lang="en-GB" sz="2000" dirty="0">
                <a:solidFill>
                  <a:srgbClr val="A9103C"/>
                </a:solidFill>
              </a:rPr>
              <a:t> can be found below that may be of use</a:t>
            </a:r>
            <a:r>
              <a:rPr lang="en-GB" sz="2000" dirty="0" smtClean="0">
                <a:solidFill>
                  <a:srgbClr val="A9103C"/>
                </a:solidFill>
              </a:rPr>
              <a:t>:</a:t>
            </a:r>
          </a:p>
          <a:p>
            <a:pPr lvl="0"/>
            <a:endParaRPr lang="en-GB" sz="2000" dirty="0">
              <a:solidFill>
                <a:srgbClr val="0E213F"/>
              </a:solidFill>
            </a:endParaRPr>
          </a:p>
          <a:p>
            <a:pPr lvl="0"/>
            <a:r>
              <a:rPr lang="en-GB" sz="2000" dirty="0" smtClean="0">
                <a:solidFill>
                  <a:srgbClr val="0E213F"/>
                </a:solidFill>
              </a:rPr>
              <a:t>Scotland’s </a:t>
            </a:r>
            <a:r>
              <a:rPr lang="en-GB" sz="2000" dirty="0">
                <a:solidFill>
                  <a:srgbClr val="0E213F"/>
                </a:solidFill>
              </a:rPr>
              <a:t>domestic abuse helpline: 0800 027 1234 or </a:t>
            </a:r>
            <a:r>
              <a:rPr lang="en-GB" sz="2000" u="sng" dirty="0">
                <a:solidFill>
                  <a:srgbClr val="0E213F"/>
                </a:solidFill>
                <a:hlinkClick r:id="rId5"/>
              </a:rPr>
              <a:t>https://sdafmh.org.uk/</a:t>
            </a:r>
            <a:r>
              <a:rPr lang="en-GB" sz="2000" dirty="0">
                <a:solidFill>
                  <a:srgbClr val="0E213F"/>
                </a:solidFill>
              </a:rPr>
              <a:t> for a chat </a:t>
            </a:r>
            <a:r>
              <a:rPr lang="en-GB" sz="2000" dirty="0" smtClean="0">
                <a:solidFill>
                  <a:srgbClr val="0E213F"/>
                </a:solidFill>
              </a:rPr>
              <a:t>online.</a:t>
            </a:r>
          </a:p>
          <a:p>
            <a:pPr lvl="0"/>
            <a:endParaRPr lang="en-GB" sz="2000" dirty="0" smtClean="0">
              <a:solidFill>
                <a:srgbClr val="0E213F"/>
              </a:solidFill>
            </a:endParaRPr>
          </a:p>
          <a:p>
            <a:pPr lvl="0"/>
            <a:r>
              <a:rPr lang="en-GB" sz="2000" dirty="0">
                <a:solidFill>
                  <a:srgbClr val="0E213F"/>
                </a:solidFill>
              </a:rPr>
              <a:t>C</a:t>
            </a:r>
            <a:r>
              <a:rPr lang="en-GB" sz="2000" dirty="0" smtClean="0">
                <a:solidFill>
                  <a:srgbClr val="0E213F"/>
                </a:solidFill>
              </a:rPr>
              <a:t>all </a:t>
            </a:r>
            <a:r>
              <a:rPr lang="en-GB" sz="2000" dirty="0">
                <a:solidFill>
                  <a:srgbClr val="0E213F"/>
                </a:solidFill>
              </a:rPr>
              <a:t>Breathing Space on 0800 83 85 87: Listening, advice and information for people in Scotland feeling low, stressed or </a:t>
            </a:r>
            <a:r>
              <a:rPr lang="en-GB" sz="2000" dirty="0" smtClean="0">
                <a:solidFill>
                  <a:srgbClr val="0E213F"/>
                </a:solidFill>
              </a:rPr>
              <a:t>anxious.</a:t>
            </a:r>
          </a:p>
          <a:p>
            <a:pPr lvl="0"/>
            <a:endParaRPr lang="en-GB" sz="2000" dirty="0">
              <a:solidFill>
                <a:srgbClr val="0E213F"/>
              </a:solidFill>
            </a:endParaRPr>
          </a:p>
          <a:p>
            <a:pPr lvl="0"/>
            <a:r>
              <a:rPr lang="en-GB" sz="2000" dirty="0">
                <a:solidFill>
                  <a:srgbClr val="0E213F"/>
                </a:solidFill>
              </a:rPr>
              <a:t>LGBT Health and Wellbeing Helpline: Information, support or simply a friendly voice - </a:t>
            </a:r>
            <a:r>
              <a:rPr lang="en-GB" sz="2000" u="sng" dirty="0">
                <a:solidFill>
                  <a:srgbClr val="0E213F"/>
                </a:solidFill>
                <a:hlinkClick r:id="rId6"/>
              </a:rPr>
              <a:t>https://www.lgbthealth.org.uk/</a:t>
            </a:r>
            <a:r>
              <a:rPr lang="en-GB" sz="2000" dirty="0">
                <a:solidFill>
                  <a:srgbClr val="0E213F"/>
                </a:solidFill>
              </a:rPr>
              <a:t> or 0300 123 </a:t>
            </a:r>
            <a:r>
              <a:rPr lang="en-GB" sz="2000" dirty="0" smtClean="0">
                <a:solidFill>
                  <a:srgbClr val="0E213F"/>
                </a:solidFill>
              </a:rPr>
              <a:t>2523</a:t>
            </a:r>
          </a:p>
          <a:p>
            <a:pPr lvl="0"/>
            <a:endParaRPr lang="en-GB" sz="2000" dirty="0">
              <a:solidFill>
                <a:srgbClr val="0E213F"/>
              </a:solidFill>
            </a:endParaRPr>
          </a:p>
          <a:p>
            <a:pPr lvl="0"/>
            <a:r>
              <a:rPr lang="en-GB" sz="2000" dirty="0">
                <a:solidFill>
                  <a:srgbClr val="0E213F"/>
                </a:solidFill>
              </a:rPr>
              <a:t>Parents Helpline – 0800 28 22 23: For tips, advice and support for parents or </a:t>
            </a:r>
            <a:endParaRPr lang="en-GB" sz="2000" dirty="0" smtClean="0">
              <a:solidFill>
                <a:srgbClr val="0E213F"/>
              </a:solidFill>
            </a:endParaRPr>
          </a:p>
          <a:p>
            <a:pPr lvl="0"/>
            <a:r>
              <a:rPr lang="en-GB" sz="2000" dirty="0" smtClean="0">
                <a:solidFill>
                  <a:srgbClr val="0E213F"/>
                </a:solidFill>
              </a:rPr>
              <a:t>if </a:t>
            </a:r>
            <a:r>
              <a:rPr lang="en-GB" sz="2000" dirty="0">
                <a:solidFill>
                  <a:srgbClr val="0E213F"/>
                </a:solidFill>
              </a:rPr>
              <a:t>you simply need to talk</a:t>
            </a:r>
          </a:p>
          <a:p>
            <a:endParaRPr lang="en-GB" sz="1600" dirty="0"/>
          </a:p>
        </p:txBody>
      </p:sp>
      <p:sp>
        <p:nvSpPr>
          <p:cNvPr id="6" name="TextBox 5"/>
          <p:cNvSpPr txBox="1"/>
          <p:nvPr/>
        </p:nvSpPr>
        <p:spPr>
          <a:xfrm>
            <a:off x="10168568" y="446183"/>
            <a:ext cx="1503803" cy="1298377"/>
          </a:xfrm>
          <a:prstGeom prst="ellipse">
            <a:avLst/>
          </a:prstGeom>
          <a:solidFill>
            <a:srgbClr val="0070C0"/>
          </a:solidFill>
        </p:spPr>
        <p:txBody>
          <a:bodyPr wrap="square" rtlCol="0">
            <a:spAutoFit/>
          </a:bodyPr>
          <a:lstStyle/>
          <a:p>
            <a:pPr algn="ctr"/>
            <a:r>
              <a:rPr lang="en-GB" dirty="0" smtClean="0">
                <a:solidFill>
                  <a:schemeClr val="bg1"/>
                </a:solidFill>
              </a:rPr>
              <a:t>Add Your Club Logo</a:t>
            </a:r>
            <a:endParaRPr lang="en-GB" dirty="0">
              <a:solidFill>
                <a:schemeClr val="bg1"/>
              </a:solidFill>
            </a:endParaRPr>
          </a:p>
        </p:txBody>
      </p:sp>
    </p:spTree>
    <p:extLst>
      <p:ext uri="{BB962C8B-B14F-4D97-AF65-F5344CB8AC3E}">
        <p14:creationId xmlns:p14="http://schemas.microsoft.com/office/powerpoint/2010/main" val="29955532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098" y="593452"/>
            <a:ext cx="9484461" cy="5335009"/>
          </a:xfrm>
          <a:prstGeom prst="rect">
            <a:avLst/>
          </a:prstGeom>
        </p:spPr>
      </p:pic>
      <p:sp>
        <p:nvSpPr>
          <p:cNvPr id="5" name="TextBox 4"/>
          <p:cNvSpPr txBox="1"/>
          <p:nvPr/>
        </p:nvSpPr>
        <p:spPr>
          <a:xfrm>
            <a:off x="393615" y="4946011"/>
            <a:ext cx="11281637" cy="646331"/>
          </a:xfrm>
          <a:prstGeom prst="rect">
            <a:avLst/>
          </a:prstGeom>
          <a:noFill/>
        </p:spPr>
        <p:txBody>
          <a:bodyPr wrap="square" rtlCol="0">
            <a:spAutoFit/>
          </a:bodyPr>
          <a:lstStyle/>
          <a:p>
            <a:r>
              <a:rPr lang="en-GB" b="1" dirty="0" smtClean="0">
                <a:solidFill>
                  <a:srgbClr val="FFD200"/>
                </a:solidFill>
              </a:rPr>
              <a:t>“Stay healthy, stay safe, most importantly stay home”</a:t>
            </a:r>
          </a:p>
          <a:p>
            <a:r>
              <a:rPr lang="en-GB" b="1" dirty="0" smtClean="0">
                <a:solidFill>
                  <a:srgbClr val="FFD200"/>
                </a:solidFill>
              </a:rPr>
              <a:t>Steve Clarke</a:t>
            </a:r>
            <a:endParaRPr lang="en-GB" b="1" dirty="0">
              <a:solidFill>
                <a:srgbClr val="FFD200"/>
              </a:solidFill>
            </a:endParaRPr>
          </a:p>
        </p:txBody>
      </p:sp>
      <p:sp>
        <p:nvSpPr>
          <p:cNvPr id="8" name="Rectangle 7"/>
          <p:cNvSpPr/>
          <p:nvPr/>
        </p:nvSpPr>
        <p:spPr>
          <a:xfrm>
            <a:off x="9531559" y="205287"/>
            <a:ext cx="2525198" cy="3631763"/>
          </a:xfrm>
          <a:prstGeom prst="rect">
            <a:avLst/>
          </a:prstGeom>
        </p:spPr>
        <p:txBody>
          <a:bodyPr wrap="square">
            <a:spAutoFit/>
          </a:bodyPr>
          <a:lstStyle/>
          <a:p>
            <a:pPr>
              <a:spcAft>
                <a:spcPts val="600"/>
              </a:spcAft>
            </a:pPr>
            <a:r>
              <a:rPr lang="en-GB" sz="2000" dirty="0"/>
              <a:t>It is </a:t>
            </a:r>
            <a:r>
              <a:rPr lang="en-GB" sz="2000" dirty="0" smtClean="0"/>
              <a:t>ALL of our </a:t>
            </a:r>
            <a:r>
              <a:rPr lang="en-GB" sz="2000" dirty="0"/>
              <a:t>responsibility to help get Scotland through this </a:t>
            </a:r>
            <a:r>
              <a:rPr lang="en-GB" sz="2000" dirty="0" smtClean="0"/>
              <a:t>pandemic.</a:t>
            </a:r>
          </a:p>
          <a:p>
            <a:pPr>
              <a:spcAft>
                <a:spcPts val="600"/>
              </a:spcAft>
            </a:pPr>
            <a:endParaRPr lang="en-GB" sz="2000" dirty="0" smtClean="0"/>
          </a:p>
          <a:p>
            <a:pPr>
              <a:spcAft>
                <a:spcPts val="600"/>
              </a:spcAft>
            </a:pPr>
            <a:r>
              <a:rPr lang="en-GB" sz="2000" dirty="0"/>
              <a:t>P</a:t>
            </a:r>
            <a:r>
              <a:rPr lang="en-GB" sz="2000" dirty="0" smtClean="0"/>
              <a:t>lease </a:t>
            </a:r>
            <a:r>
              <a:rPr lang="en-GB" sz="2000" dirty="0"/>
              <a:t>follow and share up to date Government advice from: </a:t>
            </a:r>
            <a:r>
              <a:rPr lang="en-GB" sz="2000" u="sng" dirty="0">
                <a:hlinkClick r:id="rId3"/>
              </a:rPr>
              <a:t>www.gov.scot/coronavirus-covid-19</a:t>
            </a:r>
            <a:r>
              <a:rPr lang="en-GB" sz="2000" u="sng" dirty="0" smtClean="0">
                <a:hlinkClick r:id="rId3"/>
              </a:rPr>
              <a:t>/</a:t>
            </a:r>
            <a:endParaRPr lang="en-GB" sz="2000" u="sng" dirty="0" smtClean="0"/>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643946" y="4160698"/>
            <a:ext cx="574363" cy="468000"/>
          </a:xfrm>
          <a:prstGeom prst="rect">
            <a:avLst/>
          </a:prstGeom>
        </p:spPr>
      </p:pic>
      <p:sp>
        <p:nvSpPr>
          <p:cNvPr id="10" name="Rectangle 9"/>
          <p:cNvSpPr/>
          <p:nvPr/>
        </p:nvSpPr>
        <p:spPr>
          <a:xfrm>
            <a:off x="10218309" y="4160698"/>
            <a:ext cx="1414554" cy="461665"/>
          </a:xfrm>
          <a:prstGeom prst="rect">
            <a:avLst/>
          </a:prstGeom>
        </p:spPr>
        <p:txBody>
          <a:bodyPr wrap="none">
            <a:spAutoFit/>
          </a:bodyPr>
          <a:lstStyle/>
          <a:p>
            <a:pPr>
              <a:spcAft>
                <a:spcPts val="600"/>
              </a:spcAft>
            </a:pPr>
            <a:r>
              <a:rPr lang="en-GB" sz="2400" dirty="0"/>
              <a:t>@</a:t>
            </a:r>
            <a:r>
              <a:rPr lang="en-GB" sz="2400" dirty="0" err="1"/>
              <a:t>scotgov</a:t>
            </a:r>
            <a:endParaRPr lang="en-GB" sz="2400" dirty="0"/>
          </a:p>
        </p:txBody>
      </p:sp>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862066" y="4829528"/>
            <a:ext cx="1864184" cy="1864184"/>
          </a:xfrm>
          <a:prstGeom prst="rect">
            <a:avLst/>
          </a:prstGeom>
        </p:spPr>
      </p:pic>
    </p:spTree>
    <p:extLst>
      <p:ext uri="{BB962C8B-B14F-4D97-AF65-F5344CB8AC3E}">
        <p14:creationId xmlns:p14="http://schemas.microsoft.com/office/powerpoint/2010/main" val="42648954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TotalTime>
  <Words>950</Words>
  <Application>Microsoft Office PowerPoint</Application>
  <PresentationFormat>Widescreen</PresentationFormat>
  <Paragraphs>112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Take care of your health and wellbeing</vt:lpstr>
      <vt:lpstr>Some key ideas to look after your health and wellbeing</vt:lpstr>
      <vt:lpstr>Connect With People</vt:lpstr>
      <vt:lpstr>Decide on Your Routine &amp;  Try to Keep Active</vt:lpstr>
      <vt:lpstr>Support for our Community</vt:lpstr>
      <vt:lpstr>Library of Resources</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Take care of your mental health and wellbeing</dc:title>
  <dc:creator>Karen McConnell</dc:creator>
  <cp:lastModifiedBy>Karen McConnell</cp:lastModifiedBy>
  <cp:revision>31</cp:revision>
  <dcterms:created xsi:type="dcterms:W3CDTF">2020-03-23T11:09:34Z</dcterms:created>
  <dcterms:modified xsi:type="dcterms:W3CDTF">2020-03-27T12:18:55Z</dcterms:modified>
</cp:coreProperties>
</file>